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0"/>
  </p:handoutMasterIdLst>
  <p:sldIdLst>
    <p:sldId id="256" r:id="rId2"/>
    <p:sldId id="258" r:id="rId3"/>
    <p:sldId id="260" r:id="rId4"/>
    <p:sldId id="280" r:id="rId5"/>
    <p:sldId id="320" r:id="rId6"/>
    <p:sldId id="277" r:id="rId7"/>
    <p:sldId id="267" r:id="rId8"/>
    <p:sldId id="278" r:id="rId9"/>
    <p:sldId id="268" r:id="rId10"/>
    <p:sldId id="266" r:id="rId11"/>
    <p:sldId id="269" r:id="rId12"/>
    <p:sldId id="270" r:id="rId13"/>
    <p:sldId id="272" r:id="rId14"/>
    <p:sldId id="271" r:id="rId15"/>
    <p:sldId id="275" r:id="rId16"/>
    <p:sldId id="276" r:id="rId17"/>
    <p:sldId id="313" r:id="rId18"/>
    <p:sldId id="298" r:id="rId19"/>
    <p:sldId id="319" r:id="rId20"/>
    <p:sldId id="265" r:id="rId21"/>
    <p:sldId id="361" r:id="rId22"/>
    <p:sldId id="312" r:id="rId23"/>
    <p:sldId id="311" r:id="rId24"/>
    <p:sldId id="345" r:id="rId25"/>
    <p:sldId id="261" r:id="rId26"/>
    <p:sldId id="346" r:id="rId27"/>
    <p:sldId id="262" r:id="rId28"/>
    <p:sldId id="321" r:id="rId29"/>
    <p:sldId id="349" r:id="rId30"/>
    <p:sldId id="348" r:id="rId31"/>
    <p:sldId id="347" r:id="rId32"/>
    <p:sldId id="273" r:id="rId33"/>
    <p:sldId id="354" r:id="rId34"/>
    <p:sldId id="257" r:id="rId35"/>
    <p:sldId id="283" r:id="rId36"/>
    <p:sldId id="259" r:id="rId37"/>
    <p:sldId id="326" r:id="rId38"/>
    <p:sldId id="335" r:id="rId39"/>
    <p:sldId id="336" r:id="rId40"/>
    <p:sldId id="350" r:id="rId41"/>
    <p:sldId id="281" r:id="rId42"/>
    <p:sldId id="329" r:id="rId43"/>
    <p:sldId id="323" r:id="rId44"/>
    <p:sldId id="324" r:id="rId45"/>
    <p:sldId id="322" r:id="rId46"/>
    <p:sldId id="286" r:id="rId47"/>
    <p:sldId id="284" r:id="rId48"/>
    <p:sldId id="327" r:id="rId49"/>
    <p:sldId id="282" r:id="rId50"/>
    <p:sldId id="287" r:id="rId51"/>
    <p:sldId id="288" r:id="rId52"/>
    <p:sldId id="289" r:id="rId53"/>
    <p:sldId id="285" r:id="rId54"/>
    <p:sldId id="355" r:id="rId55"/>
    <p:sldId id="356" r:id="rId56"/>
    <p:sldId id="357" r:id="rId57"/>
    <p:sldId id="358" r:id="rId58"/>
    <p:sldId id="359" r:id="rId59"/>
    <p:sldId id="360" r:id="rId60"/>
    <p:sldId id="330" r:id="rId61"/>
    <p:sldId id="297" r:id="rId62"/>
    <p:sldId id="299" r:id="rId63"/>
    <p:sldId id="300" r:id="rId64"/>
    <p:sldId id="332" r:id="rId65"/>
    <p:sldId id="301" r:id="rId66"/>
    <p:sldId id="302" r:id="rId67"/>
    <p:sldId id="306" r:id="rId68"/>
    <p:sldId id="334" r:id="rId69"/>
    <p:sldId id="333" r:id="rId70"/>
    <p:sldId id="303" r:id="rId71"/>
    <p:sldId id="307" r:id="rId72"/>
    <p:sldId id="309" r:id="rId73"/>
    <p:sldId id="305" r:id="rId74"/>
    <p:sldId id="351" r:id="rId75"/>
    <p:sldId id="342" r:id="rId76"/>
    <p:sldId id="352" r:id="rId77"/>
    <p:sldId id="353" r:id="rId78"/>
    <p:sldId id="362" r:id="rId7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66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9" autoAdjust="0"/>
    <p:restoredTop sz="94660"/>
  </p:normalViewPr>
  <p:slideViewPr>
    <p:cSldViewPr>
      <p:cViewPr>
        <p:scale>
          <a:sx n="70" d="100"/>
          <a:sy n="70" d="100"/>
        </p:scale>
        <p:origin x="-13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1C6665-EEF5-4D84-BAEE-82FF988EE9E8}" type="datetimeFigureOut">
              <a:rPr lang="ru-RU" smtClean="0"/>
              <a:t>29.10.2020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B6B142-6176-45E2-B747-DB7372A49DCB}" type="slidenum">
              <a:rPr lang="ru-RU" smtClean="0"/>
              <a:t>‹#›</a:t>
            </a:fld>
            <a:endParaRPr lang="ru-RU"/>
          </a:p>
        </p:txBody>
      </p:sp>
    </p:spTree>
    <p:extLst>
      <p:ext uri="{BB962C8B-B14F-4D97-AF65-F5344CB8AC3E}">
        <p14:creationId xmlns:p14="http://schemas.microsoft.com/office/powerpoint/2010/main" val="20409788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Прямоугольник 6"/>
          <p:cNvSpPr/>
          <p:nvPr userDrawn="1"/>
        </p:nvSpPr>
        <p:spPr>
          <a:xfrm>
            <a:off x="342000" y="369000"/>
            <a:ext cx="8460000" cy="61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http://cdn.xl.thumbs.canstockphoto.com/canstock8696699.jpg"/>
          <p:cNvPicPr>
            <a:picLocks noChangeAspect="1" noChangeArrowheads="1"/>
          </p:cNvPicPr>
          <p:nvPr userDrawn="1"/>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7087500" y="369000"/>
            <a:ext cx="1714500" cy="1577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Прямоугольник 6"/>
          <p:cNvSpPr/>
          <p:nvPr userDrawn="1"/>
        </p:nvSpPr>
        <p:spPr>
          <a:xfrm>
            <a:off x="342000" y="369000"/>
            <a:ext cx="8460000" cy="61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http://cdn.xl.thumbs.canstockphoto.com/canstock8696699.jpg"/>
          <p:cNvPicPr>
            <a:picLocks noChangeAspect="1" noChangeArrowheads="1"/>
          </p:cNvPicPr>
          <p:nvPr userDrawn="1"/>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7087500" y="369000"/>
            <a:ext cx="1714500" cy="1577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mg-fotki.yandex.ru/get/9805/37366204.57d/0_124e8d_d34c38c4_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2" y="4592954"/>
            <a:ext cx="2376264" cy="1920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Прямоугольник 7"/>
          <p:cNvSpPr/>
          <p:nvPr userDrawn="1"/>
        </p:nvSpPr>
        <p:spPr>
          <a:xfrm>
            <a:off x="342000" y="369000"/>
            <a:ext cx="8460000" cy="61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descr="https://cdn.vectorstock.com/i/thumbs/39,21/curled-corners-vector-1339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41687" y="5038587"/>
            <a:ext cx="1376663" cy="1450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Прямоугольник 9"/>
          <p:cNvSpPr/>
          <p:nvPr userDrawn="1"/>
        </p:nvSpPr>
        <p:spPr>
          <a:xfrm>
            <a:off x="342000" y="369000"/>
            <a:ext cx="8460000" cy="61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descr="https://cdn.vectorstock.com/i/thumbs/39,21/curled-corners-vector-1339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41687" y="5038587"/>
            <a:ext cx="1376663" cy="14504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mae.pl/news/big/1345702090.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000" y="369000"/>
            <a:ext cx="1332268" cy="1224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4" name="Нижний колонтитул 3"/>
          <p:cNvSpPr>
            <a:spLocks noGrp="1"/>
          </p:cNvSpPr>
          <p:nvPr>
            <p:ph type="ftr" sz="quarter" idx="11"/>
          </p:nvPr>
        </p:nvSpPr>
        <p:spPr>
          <a:xfrm>
            <a:off x="3124200" y="6356350"/>
            <a:ext cx="2895600" cy="365125"/>
          </a:xfrm>
          <a:prstGeom prst="rect">
            <a:avLst/>
          </a:prstGeom>
        </p:spPr>
        <p:txBody>
          <a:bodyPr/>
          <a:lstStyle/>
          <a:p>
            <a:endParaRPr lang="ru-RU"/>
          </a:p>
        </p:txBody>
      </p:sp>
      <p:sp>
        <p:nvSpPr>
          <p:cNvPr id="5" name="Номер слайда 4"/>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3" name="Нижний колонтитул 2"/>
          <p:cNvSpPr>
            <a:spLocks noGrp="1"/>
          </p:cNvSpPr>
          <p:nvPr>
            <p:ph type="ftr" sz="quarter" idx="11"/>
          </p:nvPr>
        </p:nvSpPr>
        <p:spPr>
          <a:xfrm>
            <a:off x="3124200" y="6356350"/>
            <a:ext cx="2895600" cy="365125"/>
          </a:xfrm>
          <a:prstGeom prst="rect">
            <a:avLst/>
          </a:prstGeom>
        </p:spPr>
        <p:txBody>
          <a:bodyPr/>
          <a:lstStyle/>
          <a:p>
            <a:endParaRPr lang="ru-RU"/>
          </a:p>
        </p:txBody>
      </p:sp>
      <p:sp>
        <p:nvSpPr>
          <p:cNvPr id="4" name="Номер слайда 3"/>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a:xfrm>
            <a:off x="457200" y="6356350"/>
            <a:ext cx="2133600" cy="365125"/>
          </a:xfrm>
          <a:prstGeom prst="rect">
            <a:avLst/>
          </a:prstGeom>
        </p:spPr>
        <p:txBody>
          <a:bodyPr/>
          <a:lstStyle/>
          <a:p>
            <a:fld id="{B4C71EC6-210F-42DE-9C53-41977AD35B3D}" type="datetimeFigureOut">
              <a:rPr lang="ru-RU" smtClean="0"/>
              <a:pPr/>
              <a:t>29.10.2020</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b="50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0" y="2996952"/>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62000" y="189000"/>
            <a:ext cx="8820000" cy="6480000"/>
          </a:xfrm>
          <a:prstGeom prst="rect">
            <a:avLst/>
          </a:prstGeom>
          <a:no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35614" y="264840"/>
            <a:ext cx="8672772" cy="632832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06000" y="333000"/>
            <a:ext cx="8532000" cy="6192000"/>
          </a:xfrm>
          <a:prstGeom prst="rect">
            <a:avLst/>
          </a:prstGeom>
          <a:no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2" descr="http://img-fotki.yandex.ru/get/9805/37366204.57d/0_124e8d_d34c38c4_L.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2798" y="264840"/>
            <a:ext cx="2376264" cy="192002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6669095"/>
            <a:ext cx="756938" cy="246221"/>
          </a:xfrm>
          <a:prstGeom prst="rect">
            <a:avLst/>
          </a:prstGeom>
        </p:spPr>
        <p:txBody>
          <a:bodyPr wrap="none">
            <a:spAutoFit/>
          </a:bodyPr>
          <a:lstStyle/>
          <a:p>
            <a:r>
              <a:rPr lang="ru-RU" sz="1000" b="1" kern="1200" dirty="0" smtClean="0">
                <a:solidFill>
                  <a:srgbClr val="00B050"/>
                </a:solidFill>
                <a:effectLst/>
                <a:latin typeface="Alexandra Zeferino One" pitchFamily="66" charset="0"/>
                <a:ea typeface="+mn-ea"/>
                <a:cs typeface="+mn-cs"/>
              </a:rPr>
              <a:t>© </a:t>
            </a:r>
            <a:r>
              <a:rPr lang="en-US" sz="1000" b="1" kern="1200" dirty="0" err="1" smtClean="0">
                <a:solidFill>
                  <a:srgbClr val="00B050"/>
                </a:solidFill>
                <a:effectLst/>
                <a:latin typeface="Alexandra Zeferino One" pitchFamily="66" charset="0"/>
                <a:ea typeface="+mn-ea"/>
                <a:cs typeface="+mn-cs"/>
              </a:rPr>
              <a:t>FokinaLidia</a:t>
            </a:r>
            <a:endParaRPr lang="ru-RU" sz="1000" b="1" kern="1200" dirty="0">
              <a:solidFill>
                <a:srgbClr val="00B050"/>
              </a:solidFill>
              <a:effectLst/>
              <a:latin typeface="Alexandra Zeferino One" pitchFamily="66"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9" Type="http://schemas.openxmlformats.org/officeDocument/2006/relationships/image" Target="../media/image1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7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928662" y="3071810"/>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056670" y="2780928"/>
            <a:ext cx="7221400" cy="1323439"/>
          </a:xfrm>
          <a:prstGeom prst="rect">
            <a:avLst/>
          </a:prstGeom>
          <a:noFill/>
        </p:spPr>
        <p:txBody>
          <a:bodyPr wrap="none" lIns="91440" tIns="45720" rIns="91440" bIns="45720">
            <a:spAutoFit/>
          </a:bodyPr>
          <a:lstStyle/>
          <a:p>
            <a:pPr algn="ctr"/>
            <a:r>
              <a:rPr lang="ru-RU" sz="8000" b="1" cap="none" spc="0" dirty="0" err="1" smtClean="0">
                <a:ln w="19050">
                  <a:solidFill>
                    <a:schemeClr val="tx2">
                      <a:tint val="1000"/>
                    </a:schemeClr>
                  </a:solidFill>
                  <a:prstDash val="solid"/>
                </a:ln>
                <a:solidFill>
                  <a:srgbClr val="669900"/>
                </a:solidFill>
                <a:effectLst>
                  <a:outerShdw blurRad="50000" dist="50800" dir="7500000" algn="tl">
                    <a:srgbClr val="000000">
                      <a:shade val="5000"/>
                      <a:alpha val="35000"/>
                    </a:srgbClr>
                  </a:outerShdw>
                </a:effectLst>
                <a:latin typeface="Times New Roman" pitchFamily="18" charset="0"/>
                <a:cs typeface="Times New Roman" pitchFamily="18" charset="0"/>
              </a:rPr>
              <a:t>Тифлосредства</a:t>
            </a:r>
            <a:endParaRPr lang="ru-RU" sz="8000" b="1" cap="none" spc="0" dirty="0">
              <a:ln w="19050">
                <a:solidFill>
                  <a:schemeClr val="tx2">
                    <a:tint val="1000"/>
                  </a:schemeClr>
                </a:solidFill>
                <a:prstDash val="solid"/>
              </a:ln>
              <a:solidFill>
                <a:srgbClr val="6699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217251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143372" y="1857364"/>
            <a:ext cx="3786182" cy="3785652"/>
          </a:xfrm>
          <a:prstGeom prst="rect">
            <a:avLst/>
          </a:prstGeom>
        </p:spPr>
        <p:txBody>
          <a:bodyPr wrap="square">
            <a:spAutoFit/>
          </a:bodyPr>
          <a:lstStyle/>
          <a:p>
            <a:pPr algn="ctr">
              <a:buNone/>
            </a:pPr>
            <a:r>
              <a:rPr lang="ru-RU" sz="2400" dirty="0" smtClean="0">
                <a:latin typeface="Times New Roman" pitchFamily="18" charset="0"/>
                <a:cs typeface="Times New Roman" pitchFamily="18" charset="0"/>
              </a:rPr>
              <a:t>Для письма используется только специально изготовленная очень плотная бумага. </a:t>
            </a:r>
          </a:p>
          <a:p>
            <a:pPr algn="ctr">
              <a:buNone/>
            </a:pPr>
            <a:endParaRPr lang="ru-RU" sz="2400" dirty="0" smtClean="0">
              <a:latin typeface="Times New Roman" pitchFamily="18" charset="0"/>
              <a:cs typeface="Times New Roman" pitchFamily="18" charset="0"/>
            </a:endParaRPr>
          </a:p>
          <a:p>
            <a:pPr algn="ctr">
              <a:buNone/>
            </a:pPr>
            <a:r>
              <a:rPr lang="ru-RU" sz="2400" dirty="0" smtClean="0">
                <a:latin typeface="Times New Roman" pitchFamily="18" charset="0"/>
                <a:cs typeface="Times New Roman" pitchFamily="18" charset="0"/>
              </a:rPr>
              <a:t>В настоящее время </a:t>
            </a:r>
          </a:p>
          <a:p>
            <a:pPr algn="ctr">
              <a:buNone/>
            </a:pPr>
            <a:r>
              <a:rPr lang="ru-RU" sz="2400" dirty="0" smtClean="0">
                <a:latin typeface="Times New Roman" pitchFamily="18" charset="0"/>
                <a:cs typeface="Times New Roman" pitchFamily="18" charset="0"/>
              </a:rPr>
              <a:t>пользуются уже готовыми тетрадями и блокнотами в бумажных или пластиковых обложках.</a:t>
            </a:r>
            <a:endParaRPr lang="ru-RU" sz="2400" dirty="0"/>
          </a:p>
        </p:txBody>
      </p:sp>
      <p:pic>
        <p:nvPicPr>
          <p:cNvPr id="12292" name="Picture 4" descr="https://www.obrazov.org/upload/iblock/a92/a9273125a8ad15510a46fdaa7e6000ef.jpg"/>
          <p:cNvPicPr>
            <a:picLocks noChangeAspect="1" noChangeArrowheads="1"/>
          </p:cNvPicPr>
          <p:nvPr/>
        </p:nvPicPr>
        <p:blipFill>
          <a:blip r:embed="rId2" cstate="print"/>
          <a:srcRect/>
          <a:stretch>
            <a:fillRect/>
          </a:stretch>
        </p:blipFill>
        <p:spPr bwMode="auto">
          <a:xfrm>
            <a:off x="642910" y="1857364"/>
            <a:ext cx="3333750" cy="3810000"/>
          </a:xfrm>
          <a:prstGeom prst="rect">
            <a:avLst/>
          </a:prstGeom>
          <a:noFill/>
        </p:spPr>
      </p:pic>
      <p:sp>
        <p:nvSpPr>
          <p:cNvPr id="17" name="Прямоугольник 16"/>
          <p:cNvSpPr/>
          <p:nvPr/>
        </p:nvSpPr>
        <p:spPr>
          <a:xfrm>
            <a:off x="1928794" y="857232"/>
            <a:ext cx="6309869" cy="646331"/>
          </a:xfrm>
          <a:prstGeom prst="rect">
            <a:avLst/>
          </a:prstGeom>
        </p:spPr>
        <p:txBody>
          <a:bodyPr wrap="none">
            <a:spAutoFit/>
          </a:bodyPr>
          <a:lstStyle/>
          <a:p>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cs typeface="Times New Roman" pitchFamily="18" charset="0"/>
              </a:rPr>
              <a:t>Бумага для письма по Брайлю</a:t>
            </a:r>
            <a:endParaRPr lang="ru-RU" sz="3600" dirty="0">
              <a:solidFill>
                <a:srgbClr val="336600"/>
              </a:solidFill>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285852" y="357166"/>
            <a:ext cx="5643602"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Применение письменных принадлежностей </a:t>
            </a:r>
          </a:p>
        </p:txBody>
      </p:sp>
      <p:sp>
        <p:nvSpPr>
          <p:cNvPr id="9" name="Прямоугольник 8"/>
          <p:cNvSpPr/>
          <p:nvPr/>
        </p:nvSpPr>
        <p:spPr>
          <a:xfrm>
            <a:off x="3286116" y="2000240"/>
            <a:ext cx="2643206"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Сгибая кистевой сустав, пишущий делает острием грифеля углубления </a:t>
            </a:r>
          </a:p>
          <a:p>
            <a:pPr algn="ctr"/>
            <a:r>
              <a:rPr lang="ru-RU" sz="2000" dirty="0" smtClean="0">
                <a:latin typeface="Times New Roman" pitchFamily="18" charset="0"/>
                <a:cs typeface="Times New Roman" pitchFamily="18" charset="0"/>
              </a:rPr>
              <a:t>в листе бумаги.</a:t>
            </a:r>
            <a:endParaRPr lang="ru-RU" sz="2000" dirty="0"/>
          </a:p>
        </p:txBody>
      </p:sp>
      <p:pic>
        <p:nvPicPr>
          <p:cNvPr id="10" name="Picture 2" descr="http://s.pfst.net/2010.11/3521582067a2db8b7cb23b30f5323fef8831cf75e2_b.jpg"/>
          <p:cNvPicPr>
            <a:picLocks noChangeAspect="1" noChangeArrowheads="1"/>
          </p:cNvPicPr>
          <p:nvPr/>
        </p:nvPicPr>
        <p:blipFill>
          <a:blip r:embed="rId2" cstate="print"/>
          <a:srcRect l="5000" r="6249" b="4374"/>
          <a:stretch>
            <a:fillRect/>
          </a:stretch>
        </p:blipFill>
        <p:spPr bwMode="auto">
          <a:xfrm>
            <a:off x="3143240" y="3929066"/>
            <a:ext cx="3580304" cy="2571768"/>
          </a:xfrm>
          <a:prstGeom prst="rect">
            <a:avLst/>
          </a:prstGeom>
          <a:noFill/>
        </p:spPr>
      </p:pic>
      <p:pic>
        <p:nvPicPr>
          <p:cNvPr id="1026" name="Picture 2" descr="C:\Users\Sveta\Desktop\дети брайль\IMG_20180205_093148.jpg"/>
          <p:cNvPicPr>
            <a:picLocks noChangeAspect="1" noChangeArrowheads="1"/>
          </p:cNvPicPr>
          <p:nvPr/>
        </p:nvPicPr>
        <p:blipFill>
          <a:blip r:embed="rId3" cstate="print"/>
          <a:srcRect l="9091" t="4545" b="9091"/>
          <a:stretch>
            <a:fillRect/>
          </a:stretch>
        </p:blipFill>
        <p:spPr bwMode="auto">
          <a:xfrm>
            <a:off x="6000760" y="1142984"/>
            <a:ext cx="2594328" cy="3286148"/>
          </a:xfrm>
          <a:prstGeom prst="rect">
            <a:avLst/>
          </a:prstGeom>
          <a:noFill/>
        </p:spPr>
      </p:pic>
      <p:pic>
        <p:nvPicPr>
          <p:cNvPr id="1027" name="Picture 3" descr="C:\Users\Sveta\Desktop\дети брайль\IMG_20180205_093205.jpg"/>
          <p:cNvPicPr>
            <a:picLocks noChangeAspect="1" noChangeArrowheads="1"/>
          </p:cNvPicPr>
          <p:nvPr/>
        </p:nvPicPr>
        <p:blipFill>
          <a:blip r:embed="rId4" cstate="print"/>
          <a:srcRect/>
          <a:stretch>
            <a:fillRect/>
          </a:stretch>
        </p:blipFill>
        <p:spPr bwMode="auto">
          <a:xfrm>
            <a:off x="357158" y="1500174"/>
            <a:ext cx="2839661" cy="378621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857488" y="1928802"/>
            <a:ext cx="5715040" cy="1938992"/>
          </a:xfrm>
          <a:prstGeom prst="rect">
            <a:avLst/>
          </a:prstGeom>
        </p:spPr>
        <p:txBody>
          <a:bodyPr wrap="square">
            <a:spAutoFit/>
          </a:bodyPr>
          <a:lstStyle/>
          <a:p>
            <a:pPr algn="ctr"/>
            <a:r>
              <a:rPr lang="ru-RU" sz="2400" dirty="0" smtClean="0">
                <a:latin typeface="Times New Roman" pitchFamily="18" charset="0"/>
                <a:cs typeface="Times New Roman" pitchFamily="18" charset="0"/>
              </a:rPr>
              <a:t>Прибор для рельефного рисования предназначен для использования на уроках математики, рисования, черчения.</a:t>
            </a:r>
          </a:p>
          <a:p>
            <a:pPr algn="ctr"/>
            <a:r>
              <a:rPr lang="ru-RU" sz="2400" dirty="0" smtClean="0">
                <a:latin typeface="Times New Roman" pitchFamily="18" charset="0"/>
                <a:cs typeface="Times New Roman" pitchFamily="18" charset="0"/>
              </a:rPr>
              <a:t>Он состоит из самого прибора и набора дополнительных плёнок.</a:t>
            </a:r>
            <a:endParaRPr lang="ru-RU" sz="2400" dirty="0">
              <a:latin typeface="Times New Roman" pitchFamily="18" charset="0"/>
              <a:cs typeface="Times New Roman" pitchFamily="18" charset="0"/>
            </a:endParaRPr>
          </a:p>
        </p:txBody>
      </p:sp>
      <p:sp>
        <p:nvSpPr>
          <p:cNvPr id="10" name="Прямоугольник 9"/>
          <p:cNvSpPr/>
          <p:nvPr/>
        </p:nvSpPr>
        <p:spPr>
          <a:xfrm>
            <a:off x="4929190" y="4143380"/>
            <a:ext cx="3286116" cy="1938992"/>
          </a:xfrm>
          <a:prstGeom prst="rect">
            <a:avLst/>
          </a:prstGeom>
        </p:spPr>
        <p:txBody>
          <a:bodyPr wrap="square">
            <a:spAutoFit/>
          </a:bodyPr>
          <a:lstStyle/>
          <a:p>
            <a:pPr algn="ctr"/>
            <a:r>
              <a:rPr lang="ru-RU" sz="2400" dirty="0" smtClean="0">
                <a:latin typeface="Times New Roman" pitchFamily="18" charset="0"/>
                <a:cs typeface="Times New Roman" pitchFamily="18" charset="0"/>
              </a:rPr>
              <a:t>Рельефное рисование осуществляется шариковой ручкой или простым карандашом на плёнке.</a:t>
            </a:r>
            <a:endParaRPr lang="ru-RU" sz="2400" dirty="0">
              <a:latin typeface="Times New Roman" pitchFamily="18" charset="0"/>
              <a:cs typeface="Times New Roman" pitchFamily="18" charset="0"/>
            </a:endParaRPr>
          </a:p>
        </p:txBody>
      </p:sp>
      <p:pic>
        <p:nvPicPr>
          <p:cNvPr id="8194" name="Picture 2" descr="https://fortemed.ru/upload/iblock/d69/d69d684f47f1a299487613c3c7f10d73.png"/>
          <p:cNvPicPr>
            <a:picLocks noChangeAspect="1" noChangeArrowheads="1"/>
          </p:cNvPicPr>
          <p:nvPr/>
        </p:nvPicPr>
        <p:blipFill>
          <a:blip r:embed="rId2" cstate="print"/>
          <a:srcRect l="14634" r="12195" b="2439"/>
          <a:stretch>
            <a:fillRect/>
          </a:stretch>
        </p:blipFill>
        <p:spPr bwMode="auto">
          <a:xfrm>
            <a:off x="857224" y="1571612"/>
            <a:ext cx="1821669" cy="2428892"/>
          </a:xfrm>
          <a:prstGeom prst="rect">
            <a:avLst/>
          </a:prstGeom>
          <a:noFill/>
        </p:spPr>
      </p:pic>
      <p:pic>
        <p:nvPicPr>
          <p:cNvPr id="8198" name="Picture 6" descr="https://www.istok-audio.com/upload/iblock/06f/9270.jpg"/>
          <p:cNvPicPr>
            <a:picLocks noChangeAspect="1" noChangeArrowheads="1"/>
          </p:cNvPicPr>
          <p:nvPr/>
        </p:nvPicPr>
        <p:blipFill>
          <a:blip r:embed="rId3" cstate="print"/>
          <a:srcRect b="3030"/>
          <a:stretch>
            <a:fillRect/>
          </a:stretch>
        </p:blipFill>
        <p:spPr bwMode="auto">
          <a:xfrm>
            <a:off x="500034" y="4143380"/>
            <a:ext cx="4365909" cy="2286016"/>
          </a:xfrm>
          <a:prstGeom prst="rect">
            <a:avLst/>
          </a:prstGeom>
          <a:noFill/>
        </p:spPr>
      </p:pic>
      <p:sp>
        <p:nvSpPr>
          <p:cNvPr id="15" name="Прямоугольник 14"/>
          <p:cNvSpPr/>
          <p:nvPr/>
        </p:nvSpPr>
        <p:spPr>
          <a:xfrm>
            <a:off x="2857488" y="642918"/>
            <a:ext cx="5500727"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Прибор для рельефного рисования “Школьник”</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428860" y="571480"/>
            <a:ext cx="5929354"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Планшет для рельефного рисования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Drafts</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Man</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6" name="Прямоугольник 15"/>
          <p:cNvSpPr/>
          <p:nvPr/>
        </p:nvSpPr>
        <p:spPr>
          <a:xfrm>
            <a:off x="4572000" y="2000240"/>
            <a:ext cx="4071966" cy="1938992"/>
          </a:xfrm>
          <a:prstGeom prst="rect">
            <a:avLst/>
          </a:prstGeom>
        </p:spPr>
        <p:txBody>
          <a:bodyPr wrap="square">
            <a:spAutoFit/>
          </a:bodyPr>
          <a:lstStyle/>
          <a:p>
            <a:r>
              <a:rPr lang="ru-RU" sz="2400" dirty="0" smtClean="0">
                <a:latin typeface="Times New Roman" pitchFamily="18" charset="0"/>
                <a:cs typeface="Times New Roman" pitchFamily="18" charset="0"/>
              </a:rPr>
              <a:t>В комплекте: </a:t>
            </a:r>
            <a:r>
              <a:rPr lang="ru-RU" sz="2400" dirty="0" err="1" smtClean="0">
                <a:latin typeface="Times New Roman" pitchFamily="18" charset="0"/>
                <a:cs typeface="Times New Roman" pitchFamily="18" charset="0"/>
              </a:rPr>
              <a:t>DraftsMan</a:t>
            </a:r>
            <a:r>
              <a:rPr lang="ru-RU" sz="2400" dirty="0" smtClean="0">
                <a:latin typeface="Times New Roman" pitchFamily="18" charset="0"/>
                <a:cs typeface="Times New Roman" pitchFamily="18" charset="0"/>
              </a:rPr>
              <a:t>; 25 листов бумаги; булавки; набор пластмассовых линеек: транспортир, 2 угольника; кейс для переноски.</a:t>
            </a:r>
            <a:endParaRPr lang="ru-RU" sz="2400" dirty="0">
              <a:latin typeface="Times New Roman" pitchFamily="18" charset="0"/>
              <a:cs typeface="Times New Roman" pitchFamily="18" charset="0"/>
            </a:endParaRPr>
          </a:p>
        </p:txBody>
      </p:sp>
      <p:pic>
        <p:nvPicPr>
          <p:cNvPr id="6148" name="Picture 4" descr="https://www.vlibank.be/scan.jsp?PID=E19362&amp;TYPE=jpg&amp;RANG=A&amp;SIZE=medium"/>
          <p:cNvPicPr>
            <a:picLocks noChangeAspect="1" noChangeArrowheads="1"/>
          </p:cNvPicPr>
          <p:nvPr/>
        </p:nvPicPr>
        <p:blipFill>
          <a:blip r:embed="rId2" cstate="print"/>
          <a:srcRect/>
          <a:stretch>
            <a:fillRect/>
          </a:stretch>
        </p:blipFill>
        <p:spPr bwMode="auto">
          <a:xfrm>
            <a:off x="571471" y="1928802"/>
            <a:ext cx="3924045" cy="2071702"/>
          </a:xfrm>
          <a:prstGeom prst="rect">
            <a:avLst/>
          </a:prstGeom>
          <a:noFill/>
        </p:spPr>
      </p:pic>
      <p:sp>
        <p:nvSpPr>
          <p:cNvPr id="18" name="Прямоугольник 17"/>
          <p:cNvSpPr/>
          <p:nvPr/>
        </p:nvSpPr>
        <p:spPr>
          <a:xfrm>
            <a:off x="428596" y="4143380"/>
            <a:ext cx="7786742" cy="1938992"/>
          </a:xfrm>
          <a:prstGeom prst="rect">
            <a:avLst/>
          </a:prstGeom>
        </p:spPr>
        <p:txBody>
          <a:bodyPr wrap="square">
            <a:spAutoFit/>
          </a:bodyPr>
          <a:lstStyle/>
          <a:p>
            <a:r>
              <a:rPr lang="ru-RU" sz="2400" dirty="0" smtClean="0">
                <a:latin typeface="Times New Roman" pitchFamily="18" charset="0"/>
                <a:cs typeface="Times New Roman" pitchFamily="18" charset="0"/>
              </a:rPr>
              <a:t>К планшету прикрепляется один из специальных листов бумаги и можно начинать рисовать. </a:t>
            </a:r>
            <a:br>
              <a:rPr lang="ru-RU" sz="2400" dirty="0" smtClean="0">
                <a:latin typeface="Times New Roman" pitchFamily="18" charset="0"/>
                <a:cs typeface="Times New Roman" pitchFamily="18" charset="0"/>
              </a:rPr>
            </a:br>
            <a:r>
              <a:rPr lang="ru-RU" sz="2400" dirty="0" err="1" smtClean="0">
                <a:latin typeface="Times New Roman" pitchFamily="18" charset="0"/>
                <a:cs typeface="Times New Roman" pitchFamily="18" charset="0"/>
              </a:rPr>
              <a:t>DraftsMan</a:t>
            </a:r>
            <a:r>
              <a:rPr lang="ru-RU" sz="2400" dirty="0" smtClean="0">
                <a:latin typeface="Times New Roman" pitchFamily="18" charset="0"/>
                <a:cs typeface="Times New Roman" pitchFamily="18" charset="0"/>
              </a:rPr>
              <a:t> помогает знакомиться с алфавитом, числами и другими символами, тренировать свою подпись или даже подготовить чертеж, карты и т.д. </a:t>
            </a:r>
            <a:endParaRPr lang="ru-RU" sz="24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285852" y="357166"/>
            <a:ext cx="7429552"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Применение прибора для рельефного рисования “Школьник”</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7170" name="Picture 2" descr="http://planetadetstva.net/wp-content/uploads/2015/02/vikoristannya-zberezhenix-analizatoriv-u-rozvitku-tvorchogo-potencialu-uchniv-z-porushennyam-zoru-molodshogo-shkilnogo-viku-2-300x225.png"/>
          <p:cNvPicPr>
            <a:picLocks noChangeAspect="1" noChangeArrowheads="1"/>
          </p:cNvPicPr>
          <p:nvPr/>
        </p:nvPicPr>
        <p:blipFill>
          <a:blip r:embed="rId2" cstate="print"/>
          <a:srcRect/>
          <a:stretch>
            <a:fillRect/>
          </a:stretch>
        </p:blipFill>
        <p:spPr bwMode="auto">
          <a:xfrm>
            <a:off x="3214678" y="1643050"/>
            <a:ext cx="2857500" cy="2143125"/>
          </a:xfrm>
          <a:prstGeom prst="rect">
            <a:avLst/>
          </a:prstGeom>
          <a:noFill/>
        </p:spPr>
      </p:pic>
      <p:pic>
        <p:nvPicPr>
          <p:cNvPr id="3074" name="Picture 2" descr="C:\Users\Sveta\Desktop\дети брайль\IMG_20180205_121314.jpg"/>
          <p:cNvPicPr>
            <a:picLocks noChangeAspect="1" noChangeArrowheads="1"/>
          </p:cNvPicPr>
          <p:nvPr/>
        </p:nvPicPr>
        <p:blipFill>
          <a:blip r:embed="rId3" cstate="print"/>
          <a:srcRect l="15094" r="4403" b="7547"/>
          <a:stretch>
            <a:fillRect/>
          </a:stretch>
        </p:blipFill>
        <p:spPr bwMode="auto">
          <a:xfrm>
            <a:off x="6215074" y="1928802"/>
            <a:ext cx="2500330" cy="3828630"/>
          </a:xfrm>
          <a:prstGeom prst="rect">
            <a:avLst/>
          </a:prstGeom>
          <a:noFill/>
        </p:spPr>
      </p:pic>
      <p:pic>
        <p:nvPicPr>
          <p:cNvPr id="3075" name="Picture 3" descr="C:\Users\Sveta\Desktop\дети брайль\IMG_20180205_121507.jpg"/>
          <p:cNvPicPr>
            <a:picLocks noChangeAspect="1" noChangeArrowheads="1"/>
          </p:cNvPicPr>
          <p:nvPr/>
        </p:nvPicPr>
        <p:blipFill>
          <a:blip r:embed="rId4" cstate="print"/>
          <a:srcRect l="6202" r="10077" b="11627"/>
          <a:stretch>
            <a:fillRect/>
          </a:stretch>
        </p:blipFill>
        <p:spPr bwMode="auto">
          <a:xfrm>
            <a:off x="357158" y="2000240"/>
            <a:ext cx="2690205" cy="3786214"/>
          </a:xfrm>
          <a:prstGeom prst="rect">
            <a:avLst/>
          </a:prstGeom>
          <a:noFill/>
        </p:spPr>
      </p:pic>
      <p:pic>
        <p:nvPicPr>
          <p:cNvPr id="3077" name="Picture 5" descr="C:\Users\Sveta\Desktop\дети брайль\IMG_20180205_105813.jpg"/>
          <p:cNvPicPr>
            <a:picLocks noChangeAspect="1" noChangeArrowheads="1"/>
          </p:cNvPicPr>
          <p:nvPr/>
        </p:nvPicPr>
        <p:blipFill>
          <a:blip r:embed="rId5" cstate="print"/>
          <a:srcRect t="6667" r="7499"/>
          <a:stretch>
            <a:fillRect/>
          </a:stretch>
        </p:blipFill>
        <p:spPr bwMode="auto">
          <a:xfrm>
            <a:off x="3286116" y="4500570"/>
            <a:ext cx="2643206" cy="2000240"/>
          </a:xfrm>
          <a:prstGeom prst="rect">
            <a:avLst/>
          </a:prstGeom>
          <a:noFill/>
        </p:spPr>
      </p:pic>
      <p:sp>
        <p:nvSpPr>
          <p:cNvPr id="9" name="Прямоугольник 8"/>
          <p:cNvSpPr/>
          <p:nvPr/>
        </p:nvSpPr>
        <p:spPr>
          <a:xfrm>
            <a:off x="3428992" y="3786190"/>
            <a:ext cx="2432076" cy="646331"/>
          </a:xfrm>
          <a:prstGeom prst="rect">
            <a:avLst/>
          </a:prstGeom>
        </p:spPr>
        <p:txBody>
          <a:bodyPr wrap="none">
            <a:spAutoFit/>
          </a:bodyPr>
          <a:lstStyle/>
          <a:p>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Спирограф</a:t>
            </a:r>
            <a:r>
              <a:rPr lang="ru-RU"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714612" y="1500174"/>
            <a:ext cx="4429156" cy="2246769"/>
          </a:xfrm>
          <a:prstGeom prst="rect">
            <a:avLst/>
          </a:prstGeom>
        </p:spPr>
        <p:txBody>
          <a:bodyPr wrap="square">
            <a:spAutoFit/>
          </a:bodyPr>
          <a:lstStyle/>
          <a:p>
            <a:pPr algn="ctr"/>
            <a:r>
              <a:rPr lang="ru-RU" sz="2000" dirty="0" smtClean="0"/>
              <a:t>Линейки, транспортир и треугольник пластмассовые с рельефными делениями предназначены для использования на уроках математики </a:t>
            </a:r>
          </a:p>
          <a:p>
            <a:pPr algn="ctr"/>
            <a:r>
              <a:rPr lang="ru-RU" sz="2000" dirty="0" smtClean="0"/>
              <a:t>и черчения. На них нанесены миллиметровые и сантиметровые рельефные шкалы. </a:t>
            </a:r>
            <a:endParaRPr lang="ru-RU" sz="2000" dirty="0"/>
          </a:p>
        </p:txBody>
      </p:sp>
      <p:pic>
        <p:nvPicPr>
          <p:cNvPr id="3078" name="Picture 6" descr="http://www.trosti.com.ua/image/cache/data/triangle/triangle-500x500.png"/>
          <p:cNvPicPr>
            <a:picLocks noChangeAspect="1" noChangeArrowheads="1"/>
          </p:cNvPicPr>
          <p:nvPr/>
        </p:nvPicPr>
        <p:blipFill>
          <a:blip r:embed="rId2" cstate="print"/>
          <a:srcRect l="21000" r="20499" b="2499"/>
          <a:stretch>
            <a:fillRect/>
          </a:stretch>
        </p:blipFill>
        <p:spPr bwMode="auto">
          <a:xfrm rot="16200000">
            <a:off x="900087" y="4529145"/>
            <a:ext cx="1414473" cy="2357454"/>
          </a:xfrm>
          <a:prstGeom prst="rect">
            <a:avLst/>
          </a:prstGeom>
          <a:noFill/>
        </p:spPr>
      </p:pic>
      <p:pic>
        <p:nvPicPr>
          <p:cNvPr id="3080" name="Picture 8" descr="https://www.rektor.ru/upload/iblock/b52/transportir_500x500.png"/>
          <p:cNvPicPr>
            <a:picLocks noChangeAspect="1" noChangeArrowheads="1"/>
          </p:cNvPicPr>
          <p:nvPr/>
        </p:nvPicPr>
        <p:blipFill>
          <a:blip r:embed="rId3" cstate="print"/>
          <a:srcRect b="6249"/>
          <a:stretch>
            <a:fillRect/>
          </a:stretch>
        </p:blipFill>
        <p:spPr bwMode="auto">
          <a:xfrm>
            <a:off x="7000892" y="500042"/>
            <a:ext cx="1676399" cy="1571635"/>
          </a:xfrm>
          <a:prstGeom prst="rect">
            <a:avLst/>
          </a:prstGeom>
          <a:noFill/>
        </p:spPr>
      </p:pic>
      <p:sp>
        <p:nvSpPr>
          <p:cNvPr id="10" name="Прямоугольник 9"/>
          <p:cNvSpPr/>
          <p:nvPr/>
        </p:nvSpPr>
        <p:spPr>
          <a:xfrm>
            <a:off x="1357290" y="357166"/>
            <a:ext cx="5572164"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Линейки, треугольник и транспортир  тактильные</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2050" name="Picture 2" descr="C:\Users\Sveta\Desktop\дети брайль\IMG_20180205_105756.jpg"/>
          <p:cNvPicPr>
            <a:picLocks noChangeAspect="1" noChangeArrowheads="1"/>
          </p:cNvPicPr>
          <p:nvPr/>
        </p:nvPicPr>
        <p:blipFill>
          <a:blip r:embed="rId4" cstate="print"/>
          <a:srcRect l="26263" r="39394"/>
          <a:stretch>
            <a:fillRect/>
          </a:stretch>
        </p:blipFill>
        <p:spPr bwMode="auto">
          <a:xfrm>
            <a:off x="7215206" y="2285992"/>
            <a:ext cx="857255" cy="3328164"/>
          </a:xfrm>
          <a:prstGeom prst="rect">
            <a:avLst/>
          </a:prstGeom>
          <a:noFill/>
        </p:spPr>
      </p:pic>
      <p:pic>
        <p:nvPicPr>
          <p:cNvPr id="2051" name="Picture 3" descr="C:\Users\Sveta\Desktop\дети брайль\IMG_20180205_120844.jpg"/>
          <p:cNvPicPr>
            <a:picLocks noChangeAspect="1" noChangeArrowheads="1"/>
          </p:cNvPicPr>
          <p:nvPr/>
        </p:nvPicPr>
        <p:blipFill>
          <a:blip r:embed="rId5" cstate="print"/>
          <a:srcRect l="10256" t="9615"/>
          <a:stretch>
            <a:fillRect/>
          </a:stretch>
        </p:blipFill>
        <p:spPr bwMode="auto">
          <a:xfrm>
            <a:off x="357158" y="1571611"/>
            <a:ext cx="2428892" cy="3261655"/>
          </a:xfrm>
          <a:prstGeom prst="rect">
            <a:avLst/>
          </a:prstGeom>
          <a:noFill/>
        </p:spPr>
      </p:pic>
      <p:pic>
        <p:nvPicPr>
          <p:cNvPr id="2052" name="Picture 4" descr="C:\Users\Sveta\Desktop\дети брайль\IMG_20180205_121044.jpg"/>
          <p:cNvPicPr>
            <a:picLocks noChangeAspect="1" noChangeArrowheads="1"/>
          </p:cNvPicPr>
          <p:nvPr/>
        </p:nvPicPr>
        <p:blipFill>
          <a:blip r:embed="rId6" cstate="print"/>
          <a:srcRect/>
          <a:stretch>
            <a:fillRect/>
          </a:stretch>
        </p:blipFill>
        <p:spPr bwMode="auto">
          <a:xfrm>
            <a:off x="3214678" y="3643314"/>
            <a:ext cx="3786214" cy="283966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42910" y="1142984"/>
            <a:ext cx="7929618" cy="4247317"/>
          </a:xfrm>
          <a:prstGeom prst="rect">
            <a:avLst/>
          </a:prstGeom>
          <a:noFill/>
        </p:spPr>
        <p:txBody>
          <a:bodyPr wrap="square" lIns="91440" tIns="45720" rIns="91440" bIns="45720">
            <a:spAutoFit/>
          </a:bodyPr>
          <a:lstStyle/>
          <a:p>
            <a:pPr algn="ctr"/>
            <a:r>
              <a:rPr lang="ru-RU" sz="5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Специальные учебники, учебные пособия и литература, выполненные шрифтом Брайля</a:t>
            </a:r>
            <a:endParaRPr lang="ru-RU" sz="54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afisher.info/barnaul/pictures/posters/148945/148945_yandex.jpg"/>
          <p:cNvPicPr>
            <a:picLocks noChangeAspect="1" noChangeArrowheads="1"/>
          </p:cNvPicPr>
          <p:nvPr/>
        </p:nvPicPr>
        <p:blipFill>
          <a:blip r:embed="rId2" cstate="print"/>
          <a:srcRect l="16667" r="34523"/>
          <a:stretch>
            <a:fillRect/>
          </a:stretch>
        </p:blipFill>
        <p:spPr bwMode="auto">
          <a:xfrm>
            <a:off x="6215074" y="1071546"/>
            <a:ext cx="2510553" cy="2857520"/>
          </a:xfrm>
          <a:prstGeom prst="rect">
            <a:avLst/>
          </a:prstGeom>
          <a:noFill/>
        </p:spPr>
      </p:pic>
      <p:sp>
        <p:nvSpPr>
          <p:cNvPr id="3" name="Прямоугольник 2"/>
          <p:cNvSpPr/>
          <p:nvPr/>
        </p:nvSpPr>
        <p:spPr>
          <a:xfrm>
            <a:off x="714348" y="357166"/>
            <a:ext cx="8001056" cy="646331"/>
          </a:xfrm>
          <a:prstGeom prst="rect">
            <a:avLst/>
          </a:prstGeom>
        </p:spPr>
        <p:txBody>
          <a:bodyPr wrap="square">
            <a:spAutoFit/>
          </a:bodyPr>
          <a:lstStyle/>
          <a:p>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Специальные учебники  и литература</a:t>
            </a:r>
            <a:endParaRPr lang="ru-RU" sz="3600" dirty="0">
              <a:solidFill>
                <a:srgbClr val="002060"/>
              </a:solidFill>
            </a:endParaRPr>
          </a:p>
        </p:txBody>
      </p:sp>
      <p:pic>
        <p:nvPicPr>
          <p:cNvPr id="1026" name="Picture 2" descr="C:\Users\Sveta\Desktop\фото дети брайль\IMG_20180202_122625.jpg"/>
          <p:cNvPicPr>
            <a:picLocks noChangeAspect="1" noChangeArrowheads="1"/>
          </p:cNvPicPr>
          <p:nvPr/>
        </p:nvPicPr>
        <p:blipFill>
          <a:blip r:embed="rId3" cstate="print"/>
          <a:srcRect l="6061" t="4545" b="2273"/>
          <a:stretch>
            <a:fillRect/>
          </a:stretch>
        </p:blipFill>
        <p:spPr bwMode="auto">
          <a:xfrm>
            <a:off x="2643174" y="3786190"/>
            <a:ext cx="2071702" cy="2739993"/>
          </a:xfrm>
          <a:prstGeom prst="rect">
            <a:avLst/>
          </a:prstGeom>
          <a:noFill/>
        </p:spPr>
      </p:pic>
      <p:pic>
        <p:nvPicPr>
          <p:cNvPr id="1027" name="Picture 3" descr="C:\Users\Sveta\Desktop\фото дети брайль\IMG_20180202_122654.jpg"/>
          <p:cNvPicPr>
            <a:picLocks noChangeAspect="1" noChangeArrowheads="1"/>
          </p:cNvPicPr>
          <p:nvPr/>
        </p:nvPicPr>
        <p:blipFill>
          <a:blip r:embed="rId4" cstate="print"/>
          <a:srcRect t="2273" r="12121" b="9091"/>
          <a:stretch>
            <a:fillRect/>
          </a:stretch>
        </p:blipFill>
        <p:spPr bwMode="auto">
          <a:xfrm>
            <a:off x="428596" y="3786190"/>
            <a:ext cx="2000264" cy="2690010"/>
          </a:xfrm>
          <a:prstGeom prst="rect">
            <a:avLst/>
          </a:prstGeom>
          <a:noFill/>
        </p:spPr>
      </p:pic>
      <p:pic>
        <p:nvPicPr>
          <p:cNvPr id="2051" name="Picture 3" descr="C:\Users\Sveta\Desktop\пособие брайль\IMG_20180202_105721.jpg"/>
          <p:cNvPicPr>
            <a:picLocks noChangeAspect="1" noChangeArrowheads="1"/>
          </p:cNvPicPr>
          <p:nvPr/>
        </p:nvPicPr>
        <p:blipFill>
          <a:blip r:embed="rId5" cstate="print"/>
          <a:srcRect t="4843" b="3146"/>
          <a:stretch>
            <a:fillRect/>
          </a:stretch>
        </p:blipFill>
        <p:spPr bwMode="auto">
          <a:xfrm>
            <a:off x="4857752" y="4071942"/>
            <a:ext cx="1921600" cy="2357454"/>
          </a:xfrm>
          <a:prstGeom prst="rect">
            <a:avLst/>
          </a:prstGeom>
          <a:noFill/>
        </p:spPr>
      </p:pic>
      <p:pic>
        <p:nvPicPr>
          <p:cNvPr id="5122" name="Picture 2" descr="C:\Users\Sveta\Desktop\дети брайль\IMG_20180205_093400.jpg"/>
          <p:cNvPicPr>
            <a:picLocks noChangeAspect="1" noChangeArrowheads="1"/>
          </p:cNvPicPr>
          <p:nvPr/>
        </p:nvPicPr>
        <p:blipFill>
          <a:blip r:embed="rId6" cstate="print"/>
          <a:srcRect l="5714" t="2956" r="5714" b="9999"/>
          <a:stretch>
            <a:fillRect/>
          </a:stretch>
        </p:blipFill>
        <p:spPr bwMode="auto">
          <a:xfrm>
            <a:off x="428596" y="1000108"/>
            <a:ext cx="2071702" cy="2714643"/>
          </a:xfrm>
          <a:prstGeom prst="rect">
            <a:avLst/>
          </a:prstGeom>
          <a:noFill/>
        </p:spPr>
      </p:pic>
      <p:pic>
        <p:nvPicPr>
          <p:cNvPr id="5123" name="Picture 3" descr="C:\Users\Sveta\Desktop\дети брайль\IMG_20180205_093949.jpg"/>
          <p:cNvPicPr>
            <a:picLocks noChangeAspect="1" noChangeArrowheads="1"/>
          </p:cNvPicPr>
          <p:nvPr/>
        </p:nvPicPr>
        <p:blipFill>
          <a:blip r:embed="rId7" cstate="print"/>
          <a:srcRect/>
          <a:stretch>
            <a:fillRect/>
          </a:stretch>
        </p:blipFill>
        <p:spPr bwMode="auto">
          <a:xfrm>
            <a:off x="2786050" y="1142984"/>
            <a:ext cx="3238491" cy="2428868"/>
          </a:xfrm>
          <a:prstGeom prst="rect">
            <a:avLst/>
          </a:prstGeom>
          <a:noFill/>
        </p:spPr>
      </p:pic>
      <p:pic>
        <p:nvPicPr>
          <p:cNvPr id="10" name="Picture 2" descr="C:\Users\Sveta\Desktop\пособие брайль\IMG_20180202_105744.jpg"/>
          <p:cNvPicPr>
            <a:picLocks noChangeAspect="1" noChangeArrowheads="1"/>
          </p:cNvPicPr>
          <p:nvPr/>
        </p:nvPicPr>
        <p:blipFill>
          <a:blip r:embed="rId8" cstate="print"/>
          <a:srcRect b="5413"/>
          <a:stretch>
            <a:fillRect/>
          </a:stretch>
        </p:blipFill>
        <p:spPr bwMode="auto">
          <a:xfrm>
            <a:off x="6858016" y="4000504"/>
            <a:ext cx="1928826" cy="243256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www.smartaids.ru/upload/iblock/610/610191f8e0200098e74c752d5e612244.jpg"/>
          <p:cNvPicPr>
            <a:picLocks noChangeAspect="1" noChangeArrowheads="1"/>
          </p:cNvPicPr>
          <p:nvPr/>
        </p:nvPicPr>
        <p:blipFill>
          <a:blip r:embed="rId2" cstate="print"/>
          <a:srcRect l="6829" t="7317" r="3024" b="7317"/>
          <a:stretch>
            <a:fillRect/>
          </a:stretch>
        </p:blipFill>
        <p:spPr bwMode="auto">
          <a:xfrm>
            <a:off x="500034" y="1142984"/>
            <a:ext cx="4071966" cy="2295108"/>
          </a:xfrm>
          <a:prstGeom prst="rect">
            <a:avLst/>
          </a:prstGeom>
          <a:noFill/>
        </p:spPr>
      </p:pic>
      <p:sp>
        <p:nvSpPr>
          <p:cNvPr id="7" name="Прямоугольник 6"/>
          <p:cNvSpPr/>
          <p:nvPr/>
        </p:nvSpPr>
        <p:spPr>
          <a:xfrm>
            <a:off x="500034" y="3643314"/>
            <a:ext cx="3714776" cy="2554545"/>
          </a:xfrm>
          <a:prstGeom prst="rect">
            <a:avLst/>
          </a:prstGeom>
        </p:spPr>
        <p:txBody>
          <a:bodyPr wrap="square">
            <a:spAutoFit/>
          </a:bodyPr>
          <a:lstStyle/>
          <a:p>
            <a:pPr algn="ctr"/>
            <a:r>
              <a:rPr lang="ru-RU" sz="2000" dirty="0" smtClean="0">
                <a:latin typeface="Times New Roman" pitchFamily="18" charset="0"/>
                <a:cs typeface="Times New Roman" pitchFamily="18" charset="0"/>
              </a:rPr>
              <a:t>«Волшебный карандаш», позволяет прослушать сюжет страницы книжки. Изображения яркие и красочные, а также имеют тактильные очертания. Текст в книжке выполнен крупным шрифтом и дублирован Брайлем. </a:t>
            </a:r>
            <a:endParaRPr lang="ru-RU" sz="2000" dirty="0">
              <a:latin typeface="Times New Roman" pitchFamily="18" charset="0"/>
              <a:cs typeface="Times New Roman" pitchFamily="18" charset="0"/>
            </a:endParaRPr>
          </a:p>
        </p:txBody>
      </p:sp>
      <p:sp>
        <p:nvSpPr>
          <p:cNvPr id="8" name="Прямоугольник 7"/>
          <p:cNvSpPr/>
          <p:nvPr/>
        </p:nvSpPr>
        <p:spPr>
          <a:xfrm>
            <a:off x="4929190" y="1214422"/>
            <a:ext cx="3857652"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Электронное устройство «Волшебный карандаш» в комплекте с USB-кабелем, сетевым адаптером, наушниками и инструкцией, упакован о красочную картонную коробку.</a:t>
            </a:r>
            <a:endParaRPr lang="ru-RU" sz="2000" dirty="0">
              <a:latin typeface="Times New Roman" pitchFamily="18" charset="0"/>
              <a:cs typeface="Times New Roman" pitchFamily="18" charset="0"/>
            </a:endParaRPr>
          </a:p>
        </p:txBody>
      </p:sp>
      <p:pic>
        <p:nvPicPr>
          <p:cNvPr id="9" name="Рисунок 8" descr="I:\дети коррекционка\IMG_3542.JPG"/>
          <p:cNvPicPr/>
          <p:nvPr/>
        </p:nvPicPr>
        <p:blipFill>
          <a:blip r:embed="rId3" cstate="print"/>
          <a:srcRect/>
          <a:stretch>
            <a:fillRect/>
          </a:stretch>
        </p:blipFill>
        <p:spPr bwMode="auto">
          <a:xfrm>
            <a:off x="4572000" y="3429000"/>
            <a:ext cx="3786214" cy="2857520"/>
          </a:xfrm>
          <a:prstGeom prst="rect">
            <a:avLst/>
          </a:prstGeom>
          <a:noFill/>
          <a:ln w="9525">
            <a:noFill/>
            <a:miter lim="800000"/>
            <a:headEnd/>
            <a:tailEnd/>
          </a:ln>
        </p:spPr>
      </p:pic>
      <p:sp>
        <p:nvSpPr>
          <p:cNvPr id="10" name="Прямоугольник 9"/>
          <p:cNvSpPr/>
          <p:nvPr/>
        </p:nvSpPr>
        <p:spPr>
          <a:xfrm>
            <a:off x="1785918" y="428604"/>
            <a:ext cx="4795608"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Волшебный карандаш</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71670" y="285728"/>
            <a:ext cx="4643470"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Рельефно-наглядные пособия</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5" name="Рисунок 4" descr="I:\дети коррекционка\IMG_3541.JPG"/>
          <p:cNvPicPr/>
          <p:nvPr/>
        </p:nvPicPr>
        <p:blipFill>
          <a:blip r:embed="rId2" cstate="print"/>
          <a:srcRect l="12087" b="5778"/>
          <a:stretch>
            <a:fillRect/>
          </a:stretch>
        </p:blipFill>
        <p:spPr bwMode="auto">
          <a:xfrm>
            <a:off x="357158" y="357166"/>
            <a:ext cx="1857388" cy="2428892"/>
          </a:xfrm>
          <a:prstGeom prst="rect">
            <a:avLst/>
          </a:prstGeom>
          <a:noFill/>
          <a:ln w="9525">
            <a:noFill/>
            <a:miter lim="800000"/>
            <a:headEnd/>
            <a:tailEnd/>
          </a:ln>
        </p:spPr>
      </p:pic>
      <p:pic>
        <p:nvPicPr>
          <p:cNvPr id="6" name="Рисунок 5" descr="I:\дети коррекционка\IMG_3540.JPG"/>
          <p:cNvPicPr/>
          <p:nvPr/>
        </p:nvPicPr>
        <p:blipFill>
          <a:blip r:embed="rId3" cstate="print"/>
          <a:srcRect l="17904" t="13537" r="10876" b="6376"/>
          <a:stretch>
            <a:fillRect/>
          </a:stretch>
        </p:blipFill>
        <p:spPr bwMode="auto">
          <a:xfrm>
            <a:off x="6429388" y="3500438"/>
            <a:ext cx="2357454" cy="3000396"/>
          </a:xfrm>
          <a:prstGeom prst="rect">
            <a:avLst/>
          </a:prstGeom>
          <a:noFill/>
          <a:ln w="9525">
            <a:noFill/>
            <a:miter lim="800000"/>
            <a:headEnd/>
            <a:tailEnd/>
          </a:ln>
        </p:spPr>
      </p:pic>
      <p:pic>
        <p:nvPicPr>
          <p:cNvPr id="7" name="Picture 2" descr="http://www.school-arsenal.ru/upload/iblock/987/987daeed86ca9b99dc37113a55d5476c.jpg"/>
          <p:cNvPicPr>
            <a:picLocks noChangeAspect="1" noChangeArrowheads="1"/>
          </p:cNvPicPr>
          <p:nvPr/>
        </p:nvPicPr>
        <p:blipFill>
          <a:blip r:embed="rId4" cstate="print">
            <a:clrChange>
              <a:clrFrom>
                <a:srgbClr val="FFFFFF"/>
              </a:clrFrom>
              <a:clrTo>
                <a:srgbClr val="FFFFFF">
                  <a:alpha val="0"/>
                </a:srgbClr>
              </a:clrTo>
            </a:clrChange>
          </a:blip>
          <a:srcRect l="7500" t="8333" r="2499" b="9999"/>
          <a:stretch>
            <a:fillRect/>
          </a:stretch>
        </p:blipFill>
        <p:spPr bwMode="auto">
          <a:xfrm>
            <a:off x="2214546" y="1428736"/>
            <a:ext cx="2029422" cy="2071702"/>
          </a:xfrm>
          <a:prstGeom prst="rect">
            <a:avLst/>
          </a:prstGeom>
          <a:noFill/>
        </p:spPr>
      </p:pic>
      <p:pic>
        <p:nvPicPr>
          <p:cNvPr id="9" name="Picture 12" descr="http://rosopeka.ru/static/images/3578b-2.jpg"/>
          <p:cNvPicPr>
            <a:picLocks noChangeAspect="1" noChangeArrowheads="1"/>
          </p:cNvPicPr>
          <p:nvPr/>
        </p:nvPicPr>
        <p:blipFill>
          <a:blip r:embed="rId5" cstate="print">
            <a:clrChange>
              <a:clrFrom>
                <a:srgbClr val="F3FDFB"/>
              </a:clrFrom>
              <a:clrTo>
                <a:srgbClr val="F3FDFB">
                  <a:alpha val="0"/>
                </a:srgbClr>
              </a:clrTo>
            </a:clrChange>
          </a:blip>
          <a:srcRect t="5556" b="5556"/>
          <a:stretch>
            <a:fillRect/>
          </a:stretch>
        </p:blipFill>
        <p:spPr bwMode="auto">
          <a:xfrm>
            <a:off x="571472" y="2780766"/>
            <a:ext cx="2214578" cy="1531067"/>
          </a:xfrm>
          <a:prstGeom prst="rect">
            <a:avLst/>
          </a:prstGeom>
          <a:noFill/>
        </p:spPr>
      </p:pic>
      <p:pic>
        <p:nvPicPr>
          <p:cNvPr id="1026" name="Picture 2" descr="C:\Users\Sveta\Desktop\фото дети брайль\IMG_20180202_120304.jpg"/>
          <p:cNvPicPr>
            <a:picLocks noChangeAspect="1" noChangeArrowheads="1"/>
          </p:cNvPicPr>
          <p:nvPr/>
        </p:nvPicPr>
        <p:blipFill>
          <a:blip r:embed="rId6" cstate="print"/>
          <a:srcRect/>
          <a:stretch>
            <a:fillRect/>
          </a:stretch>
        </p:blipFill>
        <p:spPr bwMode="auto">
          <a:xfrm>
            <a:off x="4214810" y="1357298"/>
            <a:ext cx="2214578" cy="2952769"/>
          </a:xfrm>
          <a:prstGeom prst="rect">
            <a:avLst/>
          </a:prstGeom>
          <a:noFill/>
        </p:spPr>
      </p:pic>
      <p:pic>
        <p:nvPicPr>
          <p:cNvPr id="1027" name="Picture 3" descr="C:\Users\Sveta\Desktop\фото дети брайль\IMG_20180202_120359.jpg"/>
          <p:cNvPicPr>
            <a:picLocks noChangeAspect="1" noChangeArrowheads="1"/>
          </p:cNvPicPr>
          <p:nvPr/>
        </p:nvPicPr>
        <p:blipFill>
          <a:blip r:embed="rId7" cstate="print"/>
          <a:srcRect l="8571" r="5714" b="12142"/>
          <a:stretch>
            <a:fillRect/>
          </a:stretch>
        </p:blipFill>
        <p:spPr bwMode="auto">
          <a:xfrm>
            <a:off x="6572264" y="357166"/>
            <a:ext cx="2286016" cy="3124222"/>
          </a:xfrm>
          <a:prstGeom prst="rect">
            <a:avLst/>
          </a:prstGeom>
          <a:noFill/>
        </p:spPr>
      </p:pic>
      <p:pic>
        <p:nvPicPr>
          <p:cNvPr id="1028" name="Picture 4" descr="C:\Users\Sveta\Desktop\пособие брайль\IMG_20180202_105912.jpg"/>
          <p:cNvPicPr>
            <a:picLocks noChangeAspect="1" noChangeArrowheads="1"/>
          </p:cNvPicPr>
          <p:nvPr/>
        </p:nvPicPr>
        <p:blipFill>
          <a:blip r:embed="rId8" cstate="print"/>
          <a:srcRect l="6895" t="8108" r="5943"/>
          <a:stretch>
            <a:fillRect/>
          </a:stretch>
        </p:blipFill>
        <p:spPr bwMode="auto">
          <a:xfrm>
            <a:off x="3571868" y="4357694"/>
            <a:ext cx="2647408" cy="2093300"/>
          </a:xfrm>
          <a:prstGeom prst="rect">
            <a:avLst/>
          </a:prstGeom>
          <a:noFill/>
        </p:spPr>
      </p:pic>
      <p:pic>
        <p:nvPicPr>
          <p:cNvPr id="1029" name="Picture 5" descr="C:\Users\Sveta\Desktop\пособие брайль\IMG_20180202_105225.jpg"/>
          <p:cNvPicPr>
            <a:picLocks noChangeAspect="1" noChangeArrowheads="1"/>
          </p:cNvPicPr>
          <p:nvPr/>
        </p:nvPicPr>
        <p:blipFill>
          <a:blip r:embed="rId9" cstate="print"/>
          <a:srcRect/>
          <a:stretch>
            <a:fillRect/>
          </a:stretch>
        </p:blipFill>
        <p:spPr bwMode="auto">
          <a:xfrm>
            <a:off x="357158" y="4286256"/>
            <a:ext cx="2952771" cy="221457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714348" y="714356"/>
            <a:ext cx="7643866" cy="4832092"/>
          </a:xfrm>
          <a:prstGeom prst="rect">
            <a:avLst/>
          </a:prstGeom>
          <a:noFill/>
        </p:spPr>
        <p:txBody>
          <a:bodyPr wrap="square" lIns="91440" tIns="45720" rIns="91440" bIns="45720">
            <a:spAutoFit/>
          </a:bodyPr>
          <a:lstStyle/>
          <a:p>
            <a:pPr algn="ctr"/>
            <a:r>
              <a:rPr lang="ru-RU" sz="44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Тифлосредства</a:t>
            </a:r>
            <a:r>
              <a:rPr lang="ru-RU" sz="4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r>
              <a:rPr lang="ru-RU" sz="44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a:t>
            </a:r>
            <a:r>
              <a:rPr lang="ru-RU" sz="4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p>
          <a:p>
            <a:pPr algn="ctr"/>
            <a:r>
              <a:rPr lang="ru-RU" sz="4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это технические средства реабилитации для людей </a:t>
            </a:r>
          </a:p>
          <a:p>
            <a:pPr algn="ctr"/>
            <a:r>
              <a:rPr lang="ru-RU" sz="4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 ослабленным  или  отсутствующим зрением, преимущественно инвалидов по зрению. </a:t>
            </a:r>
            <a:endParaRPr lang="ru-RU" sz="44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625195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00298" y="1428736"/>
            <a:ext cx="3643338"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Глобус  и карта покрыты рельефной прозрачной полимерной плёнкой с тактильными метками. </a:t>
            </a:r>
          </a:p>
          <a:p>
            <a:pPr algn="ctr"/>
            <a:r>
              <a:rPr lang="ru-RU" sz="2000" dirty="0" smtClean="0">
                <a:latin typeface="Times New Roman" pitchFamily="18" charset="0"/>
                <a:cs typeface="Times New Roman" pitchFamily="18" charset="0"/>
              </a:rPr>
              <a:t>На них нанесены условные обозначения тем же способом. </a:t>
            </a:r>
            <a:endParaRPr lang="ru-RU" sz="2000" dirty="0">
              <a:latin typeface="Times New Roman" pitchFamily="18" charset="0"/>
              <a:cs typeface="Times New Roman" pitchFamily="18" charset="0"/>
            </a:endParaRPr>
          </a:p>
        </p:txBody>
      </p:sp>
      <p:pic>
        <p:nvPicPr>
          <p:cNvPr id="13316" name="Picture 4" descr="http://moyaosvita.com.ua/wp-content/uploads/2013/10/Globe.jpg"/>
          <p:cNvPicPr>
            <a:picLocks noChangeAspect="1" noChangeArrowheads="1"/>
          </p:cNvPicPr>
          <p:nvPr/>
        </p:nvPicPr>
        <p:blipFill>
          <a:blip r:embed="rId2" cstate="print">
            <a:clrChange>
              <a:clrFrom>
                <a:srgbClr val="E8E6E7"/>
              </a:clrFrom>
              <a:clrTo>
                <a:srgbClr val="E8E6E7">
                  <a:alpha val="0"/>
                </a:srgbClr>
              </a:clrTo>
            </a:clrChange>
          </a:blip>
          <a:srcRect/>
          <a:stretch>
            <a:fillRect/>
          </a:stretch>
        </p:blipFill>
        <p:spPr bwMode="auto">
          <a:xfrm>
            <a:off x="500034" y="714356"/>
            <a:ext cx="1979235" cy="2286016"/>
          </a:xfrm>
          <a:prstGeom prst="rect">
            <a:avLst/>
          </a:prstGeom>
          <a:noFill/>
        </p:spPr>
      </p:pic>
      <p:pic>
        <p:nvPicPr>
          <p:cNvPr id="9" name="Picture 2" descr="http://www.3dmapper.ru/i/fareast1.jpg"/>
          <p:cNvPicPr>
            <a:picLocks noChangeAspect="1" noChangeArrowheads="1"/>
          </p:cNvPicPr>
          <p:nvPr/>
        </p:nvPicPr>
        <p:blipFill>
          <a:blip r:embed="rId3" cstate="print">
            <a:clrChange>
              <a:clrFrom>
                <a:srgbClr val="F2F2F2"/>
              </a:clrFrom>
              <a:clrTo>
                <a:srgbClr val="F2F2F2">
                  <a:alpha val="0"/>
                </a:srgbClr>
              </a:clrTo>
            </a:clrChange>
          </a:blip>
          <a:srcRect l="7407" t="8108" r="5555" b="10811"/>
          <a:stretch>
            <a:fillRect/>
          </a:stretch>
        </p:blipFill>
        <p:spPr bwMode="auto">
          <a:xfrm>
            <a:off x="6072198" y="1500174"/>
            <a:ext cx="2767031" cy="1857388"/>
          </a:xfrm>
          <a:prstGeom prst="rect">
            <a:avLst/>
          </a:prstGeom>
          <a:noFill/>
        </p:spPr>
      </p:pic>
      <p:sp>
        <p:nvSpPr>
          <p:cNvPr id="11" name="Прямоугольник 10"/>
          <p:cNvSpPr/>
          <p:nvPr/>
        </p:nvSpPr>
        <p:spPr>
          <a:xfrm>
            <a:off x="2857488" y="857232"/>
            <a:ext cx="5541903"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Тактильный глобус и карта</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2" name="Прямоугольник 11"/>
          <p:cNvSpPr/>
          <p:nvPr/>
        </p:nvSpPr>
        <p:spPr>
          <a:xfrm>
            <a:off x="2285984" y="285728"/>
            <a:ext cx="6526788" cy="646331"/>
          </a:xfrm>
          <a:prstGeom prst="rect">
            <a:avLst/>
          </a:prstGeom>
        </p:spPr>
        <p:txBody>
          <a:bodyPr wrap="non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Учебные пособия по географии</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6151" name="Picture 7" descr="C:\Users\Sveta\Desktop\дети брайль\IMG_20180202_131042.jpg"/>
          <p:cNvPicPr>
            <a:picLocks noChangeAspect="1" noChangeArrowheads="1"/>
          </p:cNvPicPr>
          <p:nvPr/>
        </p:nvPicPr>
        <p:blipFill>
          <a:blip r:embed="rId4" cstate="print"/>
          <a:srcRect/>
          <a:stretch>
            <a:fillRect/>
          </a:stretch>
        </p:blipFill>
        <p:spPr bwMode="auto">
          <a:xfrm>
            <a:off x="6357950" y="3500438"/>
            <a:ext cx="2161000" cy="2881333"/>
          </a:xfrm>
          <a:prstGeom prst="rect">
            <a:avLst/>
          </a:prstGeom>
          <a:noFill/>
        </p:spPr>
      </p:pic>
      <p:pic>
        <p:nvPicPr>
          <p:cNvPr id="6152" name="Picture 8" descr="C:\Users\Sveta\Desktop\дети брайль\IMG_20180202_131051.jpg"/>
          <p:cNvPicPr>
            <a:picLocks noChangeAspect="1" noChangeArrowheads="1"/>
          </p:cNvPicPr>
          <p:nvPr/>
        </p:nvPicPr>
        <p:blipFill>
          <a:blip r:embed="rId5" cstate="print"/>
          <a:srcRect/>
          <a:stretch>
            <a:fillRect/>
          </a:stretch>
        </p:blipFill>
        <p:spPr bwMode="auto">
          <a:xfrm>
            <a:off x="3500430" y="3500438"/>
            <a:ext cx="2196719" cy="2928958"/>
          </a:xfrm>
          <a:prstGeom prst="rect">
            <a:avLst/>
          </a:prstGeom>
          <a:noFill/>
        </p:spPr>
      </p:pic>
      <p:pic>
        <p:nvPicPr>
          <p:cNvPr id="6153" name="Picture 9" descr="C:\Users\Sveta\Desktop\дети брайль\IMG_20180205_091837.jpg"/>
          <p:cNvPicPr>
            <a:picLocks noChangeAspect="1" noChangeArrowheads="1"/>
          </p:cNvPicPr>
          <p:nvPr/>
        </p:nvPicPr>
        <p:blipFill>
          <a:blip r:embed="rId6" cstate="print"/>
          <a:srcRect/>
          <a:stretch>
            <a:fillRect/>
          </a:stretch>
        </p:blipFill>
        <p:spPr bwMode="auto">
          <a:xfrm>
            <a:off x="571472" y="3500438"/>
            <a:ext cx="2231152" cy="290514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veta\Desktop\дети брайль\IMG_20180205_101405.jpg"/>
          <p:cNvPicPr>
            <a:picLocks noChangeAspect="1" noChangeArrowheads="1"/>
          </p:cNvPicPr>
          <p:nvPr/>
        </p:nvPicPr>
        <p:blipFill>
          <a:blip r:embed="rId2" cstate="print"/>
          <a:srcRect t="12766" r="9220"/>
          <a:stretch>
            <a:fillRect/>
          </a:stretch>
        </p:blipFill>
        <p:spPr bwMode="auto">
          <a:xfrm>
            <a:off x="357158" y="1071546"/>
            <a:ext cx="2071702" cy="2654368"/>
          </a:xfrm>
          <a:prstGeom prst="rect">
            <a:avLst/>
          </a:prstGeom>
          <a:noFill/>
        </p:spPr>
      </p:pic>
      <p:pic>
        <p:nvPicPr>
          <p:cNvPr id="5" name="Picture 3" descr="C:\Users\Sveta\Desktop\пособие брайль\IMG_20180202_124538.jpg"/>
          <p:cNvPicPr>
            <a:picLocks noChangeAspect="1" noChangeArrowheads="1"/>
          </p:cNvPicPr>
          <p:nvPr/>
        </p:nvPicPr>
        <p:blipFill>
          <a:blip r:embed="rId3" cstate="print"/>
          <a:srcRect/>
          <a:stretch>
            <a:fillRect/>
          </a:stretch>
        </p:blipFill>
        <p:spPr bwMode="auto">
          <a:xfrm>
            <a:off x="2643174" y="1071546"/>
            <a:ext cx="3286148" cy="2696784"/>
          </a:xfrm>
          <a:prstGeom prst="rect">
            <a:avLst/>
          </a:prstGeom>
          <a:noFill/>
        </p:spPr>
      </p:pic>
      <p:pic>
        <p:nvPicPr>
          <p:cNvPr id="6" name="Picture 5" descr="C:\Users\Sveta\Desktop\пособие брайль\IMG_20180202_131033.jpg"/>
          <p:cNvPicPr>
            <a:picLocks noChangeAspect="1" noChangeArrowheads="1"/>
          </p:cNvPicPr>
          <p:nvPr/>
        </p:nvPicPr>
        <p:blipFill>
          <a:blip r:embed="rId4" cstate="print"/>
          <a:srcRect/>
          <a:stretch>
            <a:fillRect/>
          </a:stretch>
        </p:blipFill>
        <p:spPr bwMode="auto">
          <a:xfrm>
            <a:off x="357158" y="3857628"/>
            <a:ext cx="1928826" cy="2526307"/>
          </a:xfrm>
          <a:prstGeom prst="rect">
            <a:avLst/>
          </a:prstGeom>
          <a:noFill/>
        </p:spPr>
      </p:pic>
      <p:pic>
        <p:nvPicPr>
          <p:cNvPr id="7" name="Picture 4" descr="C:\Users\Sveta\Desktop\пособие брайль\IMG_20180202_131024.jpg"/>
          <p:cNvPicPr>
            <a:picLocks noChangeAspect="1" noChangeArrowheads="1"/>
          </p:cNvPicPr>
          <p:nvPr/>
        </p:nvPicPr>
        <p:blipFill>
          <a:blip r:embed="rId5" cstate="print"/>
          <a:srcRect/>
          <a:stretch>
            <a:fillRect/>
          </a:stretch>
        </p:blipFill>
        <p:spPr bwMode="auto">
          <a:xfrm>
            <a:off x="4429124" y="3857628"/>
            <a:ext cx="1862151" cy="2500330"/>
          </a:xfrm>
          <a:prstGeom prst="rect">
            <a:avLst/>
          </a:prstGeom>
          <a:noFill/>
        </p:spPr>
      </p:pic>
      <p:pic>
        <p:nvPicPr>
          <p:cNvPr id="8" name="Picture 3" descr="C:\Users\Sveta\Desktop\дети брайль\IMG_20180205_091720.jpg"/>
          <p:cNvPicPr>
            <a:picLocks noChangeAspect="1" noChangeArrowheads="1"/>
          </p:cNvPicPr>
          <p:nvPr/>
        </p:nvPicPr>
        <p:blipFill>
          <a:blip r:embed="rId6" cstate="print"/>
          <a:srcRect l="2667" t="2000" r="3999" b="5999"/>
          <a:stretch>
            <a:fillRect/>
          </a:stretch>
        </p:blipFill>
        <p:spPr bwMode="auto">
          <a:xfrm>
            <a:off x="2428860" y="3857628"/>
            <a:ext cx="1928826" cy="2535028"/>
          </a:xfrm>
          <a:prstGeom prst="rect">
            <a:avLst/>
          </a:prstGeom>
          <a:noFill/>
        </p:spPr>
      </p:pic>
      <p:pic>
        <p:nvPicPr>
          <p:cNvPr id="9" name="Picture 4" descr="C:\Users\Sveta\Desktop\дети брайль\IMG_20180205_091736.jpg"/>
          <p:cNvPicPr>
            <a:picLocks noChangeAspect="1" noChangeArrowheads="1"/>
          </p:cNvPicPr>
          <p:nvPr/>
        </p:nvPicPr>
        <p:blipFill>
          <a:blip r:embed="rId7" cstate="print"/>
          <a:srcRect/>
          <a:stretch>
            <a:fillRect/>
          </a:stretch>
        </p:blipFill>
        <p:spPr bwMode="auto">
          <a:xfrm>
            <a:off x="6072198" y="1214422"/>
            <a:ext cx="2667019" cy="2000264"/>
          </a:xfrm>
          <a:prstGeom prst="rect">
            <a:avLst/>
          </a:prstGeom>
          <a:noFill/>
        </p:spPr>
      </p:pic>
      <p:sp>
        <p:nvSpPr>
          <p:cNvPr id="10" name="Прямоугольник 9"/>
          <p:cNvSpPr/>
          <p:nvPr/>
        </p:nvSpPr>
        <p:spPr>
          <a:xfrm>
            <a:off x="1285852" y="357166"/>
            <a:ext cx="6526787" cy="646331"/>
          </a:xfrm>
          <a:prstGeom prst="rect">
            <a:avLst/>
          </a:prstGeom>
        </p:spPr>
        <p:txBody>
          <a:bodyPr wrap="non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Учебные пособия по географии</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7170" name="Picture 2" descr="C:\Users\Sveta\Desktop\дети брайль\IMG_20180205_091814.jpg"/>
          <p:cNvPicPr>
            <a:picLocks noChangeAspect="1" noChangeArrowheads="1"/>
          </p:cNvPicPr>
          <p:nvPr/>
        </p:nvPicPr>
        <p:blipFill>
          <a:blip r:embed="rId8" cstate="print"/>
          <a:srcRect r="3448" b="6896"/>
          <a:stretch>
            <a:fillRect/>
          </a:stretch>
        </p:blipFill>
        <p:spPr bwMode="auto">
          <a:xfrm>
            <a:off x="6357951" y="3275920"/>
            <a:ext cx="2428892" cy="312286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veta\Desktop\пособие брайль\IMG_20180202_130205.jpg"/>
          <p:cNvPicPr>
            <a:picLocks noChangeAspect="1" noChangeArrowheads="1"/>
          </p:cNvPicPr>
          <p:nvPr/>
        </p:nvPicPr>
        <p:blipFill>
          <a:blip r:embed="rId2" cstate="print"/>
          <a:srcRect r="1316"/>
          <a:stretch>
            <a:fillRect/>
          </a:stretch>
        </p:blipFill>
        <p:spPr bwMode="auto">
          <a:xfrm>
            <a:off x="2928926" y="1571612"/>
            <a:ext cx="3331267" cy="2531763"/>
          </a:xfrm>
          <a:prstGeom prst="rect">
            <a:avLst/>
          </a:prstGeom>
          <a:noFill/>
        </p:spPr>
      </p:pic>
      <p:pic>
        <p:nvPicPr>
          <p:cNvPr id="5123" name="Picture 3" descr="C:\Users\Sveta\Desktop\пособие брайль\IMG_20180202_124827.jpg"/>
          <p:cNvPicPr>
            <a:picLocks noChangeAspect="1" noChangeArrowheads="1"/>
          </p:cNvPicPr>
          <p:nvPr/>
        </p:nvPicPr>
        <p:blipFill>
          <a:blip r:embed="rId3" cstate="print"/>
          <a:srcRect b="4878"/>
          <a:stretch>
            <a:fillRect/>
          </a:stretch>
        </p:blipFill>
        <p:spPr bwMode="auto">
          <a:xfrm>
            <a:off x="3071802" y="4143380"/>
            <a:ext cx="3214710" cy="2293412"/>
          </a:xfrm>
          <a:prstGeom prst="rect">
            <a:avLst/>
          </a:prstGeom>
          <a:noFill/>
        </p:spPr>
      </p:pic>
      <p:pic>
        <p:nvPicPr>
          <p:cNvPr id="5124" name="Picture 4" descr="C:\Users\Sveta\Desktop\пособие брайль\IMG_20180202_125001.jpg"/>
          <p:cNvPicPr>
            <a:picLocks noChangeAspect="1" noChangeArrowheads="1"/>
          </p:cNvPicPr>
          <p:nvPr/>
        </p:nvPicPr>
        <p:blipFill>
          <a:blip r:embed="rId4" cstate="print"/>
          <a:srcRect t="3429" r="1714" b="9143"/>
          <a:stretch>
            <a:fillRect/>
          </a:stretch>
        </p:blipFill>
        <p:spPr bwMode="auto">
          <a:xfrm>
            <a:off x="6357950" y="428604"/>
            <a:ext cx="2409282" cy="2857520"/>
          </a:xfrm>
          <a:prstGeom prst="rect">
            <a:avLst/>
          </a:prstGeom>
          <a:noFill/>
        </p:spPr>
      </p:pic>
      <p:sp>
        <p:nvSpPr>
          <p:cNvPr id="5" name="Прямоугольник 4"/>
          <p:cNvSpPr/>
          <p:nvPr/>
        </p:nvSpPr>
        <p:spPr>
          <a:xfrm>
            <a:off x="2643174" y="285728"/>
            <a:ext cx="3786214"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Учебные пособия по геометрии</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8194" name="Picture 2" descr="C:\Users\Sveta\Desktop\дети брайль\IMG_20180205_092137.jpg"/>
          <p:cNvPicPr>
            <a:picLocks noChangeAspect="1" noChangeArrowheads="1"/>
          </p:cNvPicPr>
          <p:nvPr/>
        </p:nvPicPr>
        <p:blipFill>
          <a:blip r:embed="rId5" cstate="print"/>
          <a:srcRect t="3125" b="4166"/>
          <a:stretch>
            <a:fillRect/>
          </a:stretch>
        </p:blipFill>
        <p:spPr bwMode="auto">
          <a:xfrm>
            <a:off x="357158" y="3412132"/>
            <a:ext cx="2500330" cy="3090707"/>
          </a:xfrm>
          <a:prstGeom prst="rect">
            <a:avLst/>
          </a:prstGeom>
          <a:noFill/>
        </p:spPr>
      </p:pic>
      <p:pic>
        <p:nvPicPr>
          <p:cNvPr id="8195" name="Picture 3" descr="C:\Users\Sveta\Desktop\дети брайль\IMG_20180205_091952.jpg"/>
          <p:cNvPicPr>
            <a:picLocks noChangeAspect="1" noChangeArrowheads="1"/>
          </p:cNvPicPr>
          <p:nvPr/>
        </p:nvPicPr>
        <p:blipFill>
          <a:blip r:embed="rId6" cstate="print"/>
          <a:srcRect l="42593" t="4938" r="1851"/>
          <a:stretch>
            <a:fillRect/>
          </a:stretch>
        </p:blipFill>
        <p:spPr bwMode="auto">
          <a:xfrm>
            <a:off x="6429388" y="3429000"/>
            <a:ext cx="2286016" cy="2933695"/>
          </a:xfrm>
          <a:prstGeom prst="rect">
            <a:avLst/>
          </a:prstGeom>
          <a:noFill/>
        </p:spPr>
      </p:pic>
      <p:pic>
        <p:nvPicPr>
          <p:cNvPr id="8197" name="Picture 5" descr="C:\Users\Sveta\Desktop\дети брайль\IMG_20180205_101323.jpg"/>
          <p:cNvPicPr>
            <a:picLocks noChangeAspect="1" noChangeArrowheads="1"/>
          </p:cNvPicPr>
          <p:nvPr/>
        </p:nvPicPr>
        <p:blipFill>
          <a:blip r:embed="rId7" cstate="print"/>
          <a:srcRect/>
          <a:stretch>
            <a:fillRect/>
          </a:stretch>
        </p:blipFill>
        <p:spPr bwMode="auto">
          <a:xfrm>
            <a:off x="357158" y="357166"/>
            <a:ext cx="2357454" cy="314327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veta\Desktop\пособие брайль\IMG_20180202_124112.jpg"/>
          <p:cNvPicPr>
            <a:picLocks noChangeAspect="1" noChangeArrowheads="1"/>
          </p:cNvPicPr>
          <p:nvPr/>
        </p:nvPicPr>
        <p:blipFill>
          <a:blip r:embed="rId2" cstate="print"/>
          <a:srcRect l="1974" r="5263"/>
          <a:stretch>
            <a:fillRect/>
          </a:stretch>
        </p:blipFill>
        <p:spPr bwMode="auto">
          <a:xfrm>
            <a:off x="2888156" y="3709033"/>
            <a:ext cx="3412035" cy="2758666"/>
          </a:xfrm>
          <a:prstGeom prst="rect">
            <a:avLst/>
          </a:prstGeom>
          <a:noFill/>
        </p:spPr>
      </p:pic>
      <p:pic>
        <p:nvPicPr>
          <p:cNvPr id="4099" name="Picture 3" descr="C:\Users\Sveta\Desktop\пособие брайль\IMG_20180202_124209.jpg"/>
          <p:cNvPicPr>
            <a:picLocks noChangeAspect="1" noChangeArrowheads="1"/>
          </p:cNvPicPr>
          <p:nvPr/>
        </p:nvPicPr>
        <p:blipFill>
          <a:blip r:embed="rId3" cstate="print"/>
          <a:srcRect/>
          <a:stretch>
            <a:fillRect/>
          </a:stretch>
        </p:blipFill>
        <p:spPr bwMode="auto">
          <a:xfrm>
            <a:off x="6444207" y="3354323"/>
            <a:ext cx="2326437" cy="3101916"/>
          </a:xfrm>
          <a:prstGeom prst="rect">
            <a:avLst/>
          </a:prstGeom>
          <a:noFill/>
        </p:spPr>
      </p:pic>
      <p:sp>
        <p:nvSpPr>
          <p:cNvPr id="4" name="Прямоугольник 3"/>
          <p:cNvSpPr/>
          <p:nvPr/>
        </p:nvSpPr>
        <p:spPr>
          <a:xfrm>
            <a:off x="2302090" y="369925"/>
            <a:ext cx="4430150"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Учебные пособия  по </a:t>
            </a:r>
          </a:p>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другим  предметам</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4100" name="Picture 4" descr="C:\Users\Sveta\Desktop\пособие брайль\IMG_20180202_104921.jpg"/>
          <p:cNvPicPr>
            <a:picLocks noChangeAspect="1" noChangeArrowheads="1"/>
          </p:cNvPicPr>
          <p:nvPr/>
        </p:nvPicPr>
        <p:blipFill rotWithShape="1">
          <a:blip r:embed="rId4" cstate="print"/>
          <a:srcRect r="3309" b="5616"/>
          <a:stretch/>
        </p:blipFill>
        <p:spPr bwMode="auto">
          <a:xfrm>
            <a:off x="2977228" y="1535429"/>
            <a:ext cx="3322963" cy="2432756"/>
          </a:xfrm>
          <a:prstGeom prst="rect">
            <a:avLst/>
          </a:prstGeom>
          <a:noFill/>
        </p:spPr>
      </p:pic>
      <p:pic>
        <p:nvPicPr>
          <p:cNvPr id="1026" name="Picture 2" descr="C:\Users\Shkola\Desktop\IMG_20180206_1104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5" t="5328" r="4474" b="3688"/>
          <a:stretch/>
        </p:blipFill>
        <p:spPr bwMode="auto">
          <a:xfrm>
            <a:off x="368001" y="3342863"/>
            <a:ext cx="2476137" cy="31248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hkola\Desktop\IMG_20180206_11064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06" b="6024"/>
          <a:stretch/>
        </p:blipFill>
        <p:spPr bwMode="auto">
          <a:xfrm>
            <a:off x="251520" y="369925"/>
            <a:ext cx="2078104" cy="2797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hkola\Desktop\IMG_20180206_1127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55" t="4326" r="8882" b="6488"/>
          <a:stretch/>
        </p:blipFill>
        <p:spPr bwMode="auto">
          <a:xfrm>
            <a:off x="6732240" y="369925"/>
            <a:ext cx="2184130" cy="2972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2357430"/>
            <a:ext cx="6531661" cy="2554545"/>
          </a:xfrm>
          <a:prstGeom prst="rect">
            <a:avLst/>
          </a:prstGeom>
        </p:spPr>
        <p:txBody>
          <a:bodyPr wrap="none">
            <a:spAutoFit/>
          </a:bodyPr>
          <a:lstStyle/>
          <a:p>
            <a:pPr algn="ctr"/>
            <a:r>
              <a:rPr lang="ru-RU" sz="80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Тренажёры </a:t>
            </a:r>
          </a:p>
          <a:p>
            <a:pPr algn="ctr"/>
            <a:r>
              <a:rPr lang="ru-RU" sz="80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для  обучения</a:t>
            </a:r>
            <a:endParaRPr lang="ru-RU" sz="80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0" name="Picture 2" descr="https://www.rektor.ru/upload/iblock/f6c/kubik_bukva.jpg"/>
          <p:cNvPicPr>
            <a:picLocks noChangeAspect="1" noChangeArrowheads="1"/>
          </p:cNvPicPr>
          <p:nvPr/>
        </p:nvPicPr>
        <p:blipFill>
          <a:blip r:embed="rId2" cstate="print"/>
          <a:srcRect l="20000" t="8572" r="13333" b="7856"/>
          <a:stretch>
            <a:fillRect/>
          </a:stretch>
        </p:blipFill>
        <p:spPr bwMode="auto">
          <a:xfrm>
            <a:off x="500034" y="500042"/>
            <a:ext cx="2491172" cy="2428892"/>
          </a:xfrm>
          <a:prstGeom prst="rect">
            <a:avLst/>
          </a:prstGeom>
          <a:noFill/>
        </p:spPr>
      </p:pic>
      <p:sp>
        <p:nvSpPr>
          <p:cNvPr id="9" name="Прямоугольник 8"/>
          <p:cNvSpPr/>
          <p:nvPr/>
        </p:nvSpPr>
        <p:spPr>
          <a:xfrm>
            <a:off x="3286116" y="1142984"/>
            <a:ext cx="4857784"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Кубик-буква предназначен для обучения незрячих людей системе Брайля. </a:t>
            </a:r>
          </a:p>
          <a:p>
            <a:pPr algn="ctr"/>
            <a:r>
              <a:rPr lang="ru-RU" sz="2000" dirty="0" smtClean="0">
                <a:latin typeface="Times New Roman" pitchFamily="18" charset="0"/>
                <a:cs typeface="Times New Roman" pitchFamily="18" charset="0"/>
              </a:rPr>
              <a:t>С помощью трёх подвижных элементов, на которых размещены рельефные точки, можно составить букву или знак по системе Брайля. </a:t>
            </a:r>
            <a:endParaRPr lang="ru-RU" sz="2000" dirty="0">
              <a:latin typeface="Times New Roman" pitchFamily="18" charset="0"/>
              <a:cs typeface="Times New Roman" pitchFamily="18" charset="0"/>
            </a:endParaRPr>
          </a:p>
        </p:txBody>
      </p:sp>
      <p:sp>
        <p:nvSpPr>
          <p:cNvPr id="15" name="Прямоугольник 14"/>
          <p:cNvSpPr/>
          <p:nvPr/>
        </p:nvSpPr>
        <p:spPr>
          <a:xfrm>
            <a:off x="3143240" y="428604"/>
            <a:ext cx="5318764"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Кубик-буква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брайлевская</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026" name="Picture 2" descr="C:\Users\Sveta\Desktop\фото дети брайль\IMG_20180201_131415.jpg"/>
          <p:cNvPicPr>
            <a:picLocks noChangeAspect="1" noChangeArrowheads="1"/>
          </p:cNvPicPr>
          <p:nvPr/>
        </p:nvPicPr>
        <p:blipFill>
          <a:blip r:embed="rId3" cstate="print"/>
          <a:srcRect l="5926" r="5184" b="11110"/>
          <a:stretch>
            <a:fillRect/>
          </a:stretch>
        </p:blipFill>
        <p:spPr bwMode="auto">
          <a:xfrm>
            <a:off x="6215074" y="3143248"/>
            <a:ext cx="2250297" cy="3000396"/>
          </a:xfrm>
          <a:prstGeom prst="rect">
            <a:avLst/>
          </a:prstGeom>
          <a:noFill/>
        </p:spPr>
      </p:pic>
      <p:pic>
        <p:nvPicPr>
          <p:cNvPr id="1027" name="Picture 3" descr="C:\Users\Sveta\Desktop\фото дети брайль\IMG_20180201_132913.jpg"/>
          <p:cNvPicPr>
            <a:picLocks noChangeAspect="1" noChangeArrowheads="1"/>
          </p:cNvPicPr>
          <p:nvPr/>
        </p:nvPicPr>
        <p:blipFill>
          <a:blip r:embed="rId4" cstate="print"/>
          <a:srcRect l="5714" t="5532" r="17142" b="20714"/>
          <a:stretch>
            <a:fillRect/>
          </a:stretch>
        </p:blipFill>
        <p:spPr bwMode="auto">
          <a:xfrm>
            <a:off x="3428992" y="3143248"/>
            <a:ext cx="2384485" cy="3039653"/>
          </a:xfrm>
          <a:prstGeom prst="rect">
            <a:avLst/>
          </a:prstGeom>
          <a:noFill/>
        </p:spPr>
      </p:pic>
      <p:pic>
        <p:nvPicPr>
          <p:cNvPr id="10242" name="Picture 2" descr="C:\Users\Sveta\Desktop\дети брайль\IMG_20180205_141146.jpg"/>
          <p:cNvPicPr>
            <a:picLocks noChangeAspect="1" noChangeArrowheads="1"/>
          </p:cNvPicPr>
          <p:nvPr/>
        </p:nvPicPr>
        <p:blipFill>
          <a:blip r:embed="rId5" cstate="print"/>
          <a:srcRect/>
          <a:stretch>
            <a:fillRect/>
          </a:stretch>
        </p:blipFill>
        <p:spPr bwMode="auto">
          <a:xfrm>
            <a:off x="678628" y="3143248"/>
            <a:ext cx="2250297" cy="300039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kievvlast.com.ua/upload/image/shestitochie.jpg"/>
          <p:cNvPicPr>
            <a:picLocks noChangeAspect="1" noChangeArrowheads="1"/>
          </p:cNvPicPr>
          <p:nvPr/>
        </p:nvPicPr>
        <p:blipFill>
          <a:blip r:embed="rId2" cstate="print"/>
          <a:srcRect l="12500" t="5000" r="14062" b="2499"/>
          <a:stretch>
            <a:fillRect/>
          </a:stretch>
        </p:blipFill>
        <p:spPr bwMode="auto">
          <a:xfrm>
            <a:off x="571472" y="571480"/>
            <a:ext cx="2824667" cy="2223674"/>
          </a:xfrm>
          <a:prstGeom prst="rect">
            <a:avLst/>
          </a:prstGeom>
          <a:noFill/>
        </p:spPr>
      </p:pic>
      <p:sp>
        <p:nvSpPr>
          <p:cNvPr id="5" name="Прямоугольник 4"/>
          <p:cNvSpPr/>
          <p:nvPr/>
        </p:nvSpPr>
        <p:spPr>
          <a:xfrm>
            <a:off x="3357554" y="500042"/>
            <a:ext cx="5382692" cy="646331"/>
          </a:xfrm>
          <a:prstGeom prst="rect">
            <a:avLst/>
          </a:prstGeom>
        </p:spPr>
        <p:txBody>
          <a:bodyPr wrap="none">
            <a:spAutoFit/>
          </a:bodyPr>
          <a:lstStyle/>
          <a:p>
            <a:pPr algn="ct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Шеститочие</a:t>
            </a: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брайлевское</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6" name="Прямоугольник 5"/>
          <p:cNvSpPr/>
          <p:nvPr/>
        </p:nvSpPr>
        <p:spPr>
          <a:xfrm>
            <a:off x="3643306" y="1357298"/>
            <a:ext cx="4572000" cy="707886"/>
          </a:xfrm>
          <a:prstGeom prst="rect">
            <a:avLst/>
          </a:prstGeom>
        </p:spPr>
        <p:txBody>
          <a:bodyPr>
            <a:spAutoFit/>
          </a:bodyPr>
          <a:lstStyle/>
          <a:p>
            <a:pPr algn="ctr"/>
            <a:r>
              <a:rPr lang="ru-RU" sz="2000" dirty="0" smtClean="0">
                <a:latin typeface="Times New Roman" pitchFamily="18" charset="0"/>
                <a:cs typeface="Times New Roman" pitchFamily="18" charset="0"/>
              </a:rPr>
              <a:t>Позволяет  отработать навык набора  и восприятия отдельных знаков и букв</a:t>
            </a:r>
            <a:endParaRPr lang="ru-RU" sz="2000" dirty="0">
              <a:latin typeface="Times New Roman" pitchFamily="18" charset="0"/>
              <a:cs typeface="Times New Roman" pitchFamily="18" charset="0"/>
            </a:endParaRPr>
          </a:p>
        </p:txBody>
      </p:sp>
      <p:pic>
        <p:nvPicPr>
          <p:cNvPr id="2050" name="Picture 2" descr="C:\Users\Sveta\Desktop\фото дети брайль\IMG_20180201_141737.jpg"/>
          <p:cNvPicPr>
            <a:picLocks noChangeAspect="1" noChangeArrowheads="1"/>
          </p:cNvPicPr>
          <p:nvPr/>
        </p:nvPicPr>
        <p:blipFill>
          <a:blip r:embed="rId3" cstate="print"/>
          <a:srcRect r="6918" b="13207"/>
          <a:stretch>
            <a:fillRect/>
          </a:stretch>
        </p:blipFill>
        <p:spPr bwMode="auto">
          <a:xfrm>
            <a:off x="714348" y="3000372"/>
            <a:ext cx="2643206" cy="3286148"/>
          </a:xfrm>
          <a:prstGeom prst="rect">
            <a:avLst/>
          </a:prstGeom>
          <a:noFill/>
        </p:spPr>
      </p:pic>
      <p:pic>
        <p:nvPicPr>
          <p:cNvPr id="2051" name="Picture 3" descr="C:\Users\Sveta\Desktop\фото дети брайль\IMG_20180201_141759.jpg"/>
          <p:cNvPicPr>
            <a:picLocks noChangeAspect="1" noChangeArrowheads="1"/>
          </p:cNvPicPr>
          <p:nvPr/>
        </p:nvPicPr>
        <p:blipFill>
          <a:blip r:embed="rId4" cstate="print"/>
          <a:srcRect/>
          <a:stretch>
            <a:fillRect/>
          </a:stretch>
        </p:blipFill>
        <p:spPr bwMode="auto">
          <a:xfrm>
            <a:off x="3571868" y="3000372"/>
            <a:ext cx="2428856" cy="3238474"/>
          </a:xfrm>
          <a:prstGeom prst="rect">
            <a:avLst/>
          </a:prstGeom>
          <a:noFill/>
        </p:spPr>
      </p:pic>
      <p:pic>
        <p:nvPicPr>
          <p:cNvPr id="2052" name="Picture 4" descr="C:\Users\Sveta\Desktop\фото дети брайль\IMG_20180201_140716.jpg"/>
          <p:cNvPicPr>
            <a:picLocks noChangeAspect="1" noChangeArrowheads="1"/>
          </p:cNvPicPr>
          <p:nvPr/>
        </p:nvPicPr>
        <p:blipFill>
          <a:blip r:embed="rId5" cstate="print"/>
          <a:srcRect r="8332" b="8332"/>
          <a:stretch>
            <a:fillRect/>
          </a:stretch>
        </p:blipFill>
        <p:spPr bwMode="auto">
          <a:xfrm>
            <a:off x="6143636" y="3000371"/>
            <a:ext cx="2428892" cy="323852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071934" y="428604"/>
            <a:ext cx="4510722" cy="646331"/>
          </a:xfrm>
          <a:prstGeom prst="rect">
            <a:avLst/>
          </a:prstGeom>
          <a:noFill/>
        </p:spPr>
        <p:txBody>
          <a:bodyPr wrap="non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Брайлевская</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колодка</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6386" name="Picture 2" descr="http://xn--b1aifk3and9a0a.xn--p1ai/wp-content/uploads/2014/11/Azbuka-po-Brajlyu.jpg"/>
          <p:cNvPicPr>
            <a:picLocks noChangeAspect="1" noChangeArrowheads="1"/>
          </p:cNvPicPr>
          <p:nvPr/>
        </p:nvPicPr>
        <p:blipFill>
          <a:blip r:embed="rId2" cstate="print"/>
          <a:srcRect l="4903" t="7354" r="14695" b="2929"/>
          <a:stretch>
            <a:fillRect/>
          </a:stretch>
        </p:blipFill>
        <p:spPr bwMode="auto">
          <a:xfrm>
            <a:off x="500034" y="571480"/>
            <a:ext cx="3265068" cy="2428892"/>
          </a:xfrm>
          <a:prstGeom prst="rect">
            <a:avLst/>
          </a:prstGeom>
          <a:noFill/>
        </p:spPr>
      </p:pic>
      <p:sp>
        <p:nvSpPr>
          <p:cNvPr id="8" name="Прямоугольник 7"/>
          <p:cNvSpPr/>
          <p:nvPr/>
        </p:nvSpPr>
        <p:spPr>
          <a:xfrm>
            <a:off x="3786182" y="1142984"/>
            <a:ext cx="4929222" cy="2308324"/>
          </a:xfrm>
          <a:prstGeom prst="rect">
            <a:avLst/>
          </a:prstGeom>
        </p:spPr>
        <p:txBody>
          <a:bodyPr wrap="square">
            <a:spAutoFit/>
          </a:bodyPr>
          <a:lstStyle/>
          <a:p>
            <a:pPr algn="ctr"/>
            <a:r>
              <a:rPr lang="ru-RU" sz="2400" dirty="0" smtClean="0">
                <a:latin typeface="Times New Roman" pitchFamily="18" charset="0"/>
                <a:cs typeface="Times New Roman" pitchFamily="18" charset="0"/>
              </a:rPr>
              <a:t>Предназначена для обучения системе Брайля. С помощью шрифтов «грибочков» на планке можно производить набор цифр, букв и слов. Планка выполнена из дерева, шрифты из пластмассы.  </a:t>
            </a:r>
            <a:endParaRPr lang="ru-RU" sz="2400" dirty="0">
              <a:latin typeface="Times New Roman" pitchFamily="18" charset="0"/>
              <a:cs typeface="Times New Roman" pitchFamily="18" charset="0"/>
            </a:endParaRPr>
          </a:p>
        </p:txBody>
      </p:sp>
      <p:pic>
        <p:nvPicPr>
          <p:cNvPr id="3074" name="Picture 2" descr="C:\Users\Sveta\Desktop\фото дети брайль\IMG_20180201_133103.jpg"/>
          <p:cNvPicPr>
            <a:picLocks noChangeAspect="1" noChangeArrowheads="1"/>
          </p:cNvPicPr>
          <p:nvPr/>
        </p:nvPicPr>
        <p:blipFill>
          <a:blip r:embed="rId3" cstate="print"/>
          <a:srcRect t="4213" r="12925" b="10204"/>
          <a:stretch>
            <a:fillRect/>
          </a:stretch>
        </p:blipFill>
        <p:spPr bwMode="auto">
          <a:xfrm>
            <a:off x="3428992" y="3500438"/>
            <a:ext cx="2214578" cy="2902169"/>
          </a:xfrm>
          <a:prstGeom prst="rect">
            <a:avLst/>
          </a:prstGeom>
          <a:noFill/>
        </p:spPr>
      </p:pic>
      <p:pic>
        <p:nvPicPr>
          <p:cNvPr id="3075" name="Picture 3" descr="C:\Users\Sveta\Desktop\фото дети брайль\IMG_20180201_134924.jpg"/>
          <p:cNvPicPr>
            <a:picLocks noChangeAspect="1" noChangeArrowheads="1"/>
          </p:cNvPicPr>
          <p:nvPr/>
        </p:nvPicPr>
        <p:blipFill>
          <a:blip r:embed="rId4" cstate="print"/>
          <a:srcRect t="4000" r="43000" b="3999"/>
          <a:stretch>
            <a:fillRect/>
          </a:stretch>
        </p:blipFill>
        <p:spPr bwMode="auto">
          <a:xfrm>
            <a:off x="571472" y="3286124"/>
            <a:ext cx="2537602" cy="3071834"/>
          </a:xfrm>
          <a:prstGeom prst="rect">
            <a:avLst/>
          </a:prstGeom>
          <a:noFill/>
        </p:spPr>
      </p:pic>
      <p:pic>
        <p:nvPicPr>
          <p:cNvPr id="3076" name="Picture 4" descr="C:\Users\Sveta\Desktop\фото дети брайль\IMG_20180201_135123.jpg"/>
          <p:cNvPicPr>
            <a:picLocks noChangeAspect="1" noChangeArrowheads="1"/>
          </p:cNvPicPr>
          <p:nvPr/>
        </p:nvPicPr>
        <p:blipFill>
          <a:blip r:embed="rId5" cstate="print"/>
          <a:srcRect t="14894" r="9219"/>
          <a:stretch>
            <a:fillRect/>
          </a:stretch>
        </p:blipFill>
        <p:spPr bwMode="auto">
          <a:xfrm>
            <a:off x="6072198" y="3500438"/>
            <a:ext cx="2286016" cy="285749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Говорящий самоучитель брайлевского шрифта &quot;Умка-01&quot; - Оборудование для школ, учебных и образовательных учреждений | Екатеринбург"/>
          <p:cNvPicPr>
            <a:picLocks noChangeAspect="1" noChangeArrowheads="1"/>
          </p:cNvPicPr>
          <p:nvPr/>
        </p:nvPicPr>
        <p:blipFill>
          <a:blip r:embed="rId2" cstate="print"/>
          <a:srcRect l="7500" t="5000" r="9999" b="4999"/>
          <a:stretch>
            <a:fillRect/>
          </a:stretch>
        </p:blipFill>
        <p:spPr bwMode="auto">
          <a:xfrm>
            <a:off x="5969010" y="2110644"/>
            <a:ext cx="2659081" cy="2175612"/>
          </a:xfrm>
          <a:prstGeom prst="rect">
            <a:avLst/>
          </a:prstGeom>
          <a:noFill/>
        </p:spPr>
      </p:pic>
      <p:sp>
        <p:nvSpPr>
          <p:cNvPr id="4" name="Прямоугольник 3"/>
          <p:cNvSpPr/>
          <p:nvPr/>
        </p:nvSpPr>
        <p:spPr>
          <a:xfrm>
            <a:off x="428596" y="2285992"/>
            <a:ext cx="5500726"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Прибор предназначен для обучения или самостоятельного изучения шрифта Брайля. Информация предоставляется в виде речевых сообщений через встроенный громкоговоритель. </a:t>
            </a:r>
            <a:br>
              <a:rPr lang="ru-RU" sz="2000" dirty="0" smtClean="0">
                <a:latin typeface="Times New Roman" pitchFamily="18" charset="0"/>
                <a:cs typeface="Times New Roman" pitchFamily="18" charset="0"/>
              </a:rPr>
            </a:br>
            <a:r>
              <a:rPr lang="ru-RU" sz="2000" dirty="0" err="1" smtClean="0">
                <a:latin typeface="Times New Roman" pitchFamily="18" charset="0"/>
                <a:cs typeface="Times New Roman" pitchFamily="18" charset="0"/>
              </a:rPr>
              <a:t>Шеститочие</a:t>
            </a:r>
            <a:r>
              <a:rPr lang="ru-RU" sz="2000" dirty="0" smtClean="0">
                <a:latin typeface="Times New Roman" pitchFamily="18" charset="0"/>
                <a:cs typeface="Times New Roman" pitchFamily="18" charset="0"/>
              </a:rPr>
              <a:t> Брайля выполнено в увеличенном масштабе в виде 6 круглых колпачков. </a:t>
            </a:r>
            <a:endParaRPr lang="ru-RU" sz="2000" dirty="0">
              <a:latin typeface="Times New Roman" pitchFamily="18" charset="0"/>
              <a:cs typeface="Times New Roman" pitchFamily="18" charset="0"/>
            </a:endParaRPr>
          </a:p>
        </p:txBody>
      </p:sp>
      <p:sp>
        <p:nvSpPr>
          <p:cNvPr id="5" name="Прямоугольник 4"/>
          <p:cNvSpPr/>
          <p:nvPr/>
        </p:nvSpPr>
        <p:spPr>
          <a:xfrm>
            <a:off x="2714612" y="428604"/>
            <a:ext cx="5715040" cy="1754326"/>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Говорящий самоучитель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брайлевского</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шрифта "Умка-01"</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6" name="Прямоугольник 5"/>
          <p:cNvSpPr/>
          <p:nvPr/>
        </p:nvSpPr>
        <p:spPr>
          <a:xfrm>
            <a:off x="428596" y="4286256"/>
            <a:ext cx="8215370"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Каждый колпачок может быть утоплен, либо выступать на 1 мм над поверхностью лицевой панели прибора. Символы Брайля устанавливаются посредством нажатия разных комбинаций колпачков. После установки символа по короткому нажатию на стартовую кнопку (кнопка хорошо тактильно различима), расположенную на торцевой поверхности прибора, производится его озвучивание.</a:t>
            </a:r>
            <a:endParaRPr lang="ru-RU" sz="20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8662" y="2500306"/>
            <a:ext cx="7185364" cy="2308324"/>
          </a:xfrm>
          <a:prstGeom prst="rect">
            <a:avLst/>
          </a:prstGeom>
        </p:spPr>
        <p:txBody>
          <a:bodyPr wrap="none">
            <a:spAutoFit/>
          </a:bodyPr>
          <a:lstStyle/>
          <a:p>
            <a:pPr algn="ctr"/>
            <a:r>
              <a:rPr lang="ru-RU" sz="72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Математические </a:t>
            </a:r>
          </a:p>
          <a:p>
            <a:pPr algn="ctr"/>
            <a:r>
              <a:rPr lang="ru-RU" sz="72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планшеты</a:t>
            </a:r>
            <a:endParaRPr lang="ru-RU" sz="72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357158" y="428604"/>
            <a:ext cx="8429684" cy="6063198"/>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Функции и задачи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тифлотехники</a:t>
            </a:r>
            <a:endParaRPr lang="ru-RU" sz="8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a:p>
            <a:pPr algn="ctr"/>
            <a:endParaRPr lang="ru-RU" sz="8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a:p>
            <a:pPr algn="ctr"/>
            <a:endParaRPr lang="ru-RU" sz="8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a:p>
            <a:pPr algn="ct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Одна из главных функций </a:t>
            </a:r>
            <a:r>
              <a:rPr lang="ru-RU" sz="28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тифлотехники</a:t>
            </a: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 создание для слепого человека возможностей получения полной информации об окружающем мире и применение ее для самостоятельной адаптации </a:t>
            </a:r>
          </a:p>
          <a:p>
            <a:pPr algn="ct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в жизни общества. </a:t>
            </a:r>
          </a:p>
          <a:p>
            <a:pPr algn="ct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Компенсация зрительных дефектов осуществляется, в основном, благодаря использования сохранных анализаторов - осязания и слуха. </a:t>
            </a:r>
          </a:p>
          <a:p>
            <a:pPr algn="ct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Поэтому в развитии </a:t>
            </a:r>
            <a:r>
              <a:rPr lang="ru-RU" sz="28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тифлотехники</a:t>
            </a:r>
            <a:r>
              <a:rPr lang="ru-RU" sz="28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основным путем решения этой проблемы, является трансформация зрительной информации в слуховую и осязательную.</a:t>
            </a:r>
            <a:endParaRPr lang="ru-RU" sz="28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57172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7158" y="928670"/>
            <a:ext cx="5143536" cy="2246769"/>
          </a:xfrm>
          <a:prstGeom prst="rect">
            <a:avLst/>
          </a:prstGeom>
        </p:spPr>
        <p:txBody>
          <a:bodyPr wrap="square">
            <a:spAutoFit/>
          </a:bodyPr>
          <a:lstStyle/>
          <a:p>
            <a:pPr algn="ctr"/>
            <a:r>
              <a:rPr lang="ru-RU" sz="2000" dirty="0" smtClean="0">
                <a:latin typeface="Times New Roman" pitchFamily="18" charset="0"/>
                <a:cs typeface="Times New Roman" pitchFamily="18" charset="0"/>
              </a:rPr>
              <a:t>Математический планшет представляет собой квадратное поле. На квадратном двустороннем поле расположены штырьки: с одной стороны их 25 (5 рядов и 5 столбцов), с обратной – 13 (12 по кругу, как на часах, и еще 1 в центре). На них натягиваются цветные </a:t>
            </a:r>
            <a:r>
              <a:rPr lang="ru-RU" sz="2000" dirty="0" err="1" smtClean="0">
                <a:latin typeface="Times New Roman" pitchFamily="18" charset="0"/>
                <a:cs typeface="Times New Roman" pitchFamily="18" charset="0"/>
              </a:rPr>
              <a:t>резиночки</a:t>
            </a:r>
            <a:r>
              <a:rPr lang="ru-RU" sz="2000" dirty="0" smtClean="0">
                <a:latin typeface="Times New Roman" pitchFamily="18" charset="0"/>
                <a:cs typeface="Times New Roman" pitchFamily="18" charset="0"/>
              </a:rPr>
              <a:t>. </a:t>
            </a:r>
            <a:endParaRPr lang="ru-RU" dirty="0"/>
          </a:p>
        </p:txBody>
      </p:sp>
      <p:pic>
        <p:nvPicPr>
          <p:cNvPr id="5124" name="Picture 4" descr="http://www.corvet-igra.ru/prod/albom_30_new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00694" y="1000108"/>
            <a:ext cx="3209161" cy="2143141"/>
          </a:xfrm>
          <a:prstGeom prst="rect">
            <a:avLst/>
          </a:prstGeom>
          <a:noFill/>
        </p:spPr>
      </p:pic>
      <p:sp>
        <p:nvSpPr>
          <p:cNvPr id="6" name="Прямоугольник 5"/>
          <p:cNvSpPr/>
          <p:nvPr/>
        </p:nvSpPr>
        <p:spPr>
          <a:xfrm>
            <a:off x="681592" y="357166"/>
            <a:ext cx="7245125"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Математический  планшет  Корвет </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1266" name="Picture 2" descr="C:\Users\Sveta\Desktop\дети брайль\IMG_20180205_143333.jpg"/>
          <p:cNvPicPr>
            <a:picLocks noChangeAspect="1" noChangeArrowheads="1"/>
          </p:cNvPicPr>
          <p:nvPr/>
        </p:nvPicPr>
        <p:blipFill>
          <a:blip r:embed="rId3" cstate="print"/>
          <a:srcRect l="6000" t="2000" r="11333" b="6000"/>
          <a:stretch>
            <a:fillRect/>
          </a:stretch>
        </p:blipFill>
        <p:spPr bwMode="auto">
          <a:xfrm>
            <a:off x="3286116" y="3214686"/>
            <a:ext cx="2286016" cy="3246972"/>
          </a:xfrm>
          <a:prstGeom prst="rect">
            <a:avLst/>
          </a:prstGeom>
          <a:noFill/>
        </p:spPr>
      </p:pic>
      <p:pic>
        <p:nvPicPr>
          <p:cNvPr id="11267" name="Picture 3" descr="C:\Users\Sveta\Desktop\дети брайль\IMG_20180205_143325.jpg"/>
          <p:cNvPicPr>
            <a:picLocks noChangeAspect="1" noChangeArrowheads="1"/>
          </p:cNvPicPr>
          <p:nvPr/>
        </p:nvPicPr>
        <p:blipFill>
          <a:blip r:embed="rId4" cstate="print"/>
          <a:srcRect b="4348"/>
          <a:stretch>
            <a:fillRect/>
          </a:stretch>
        </p:blipFill>
        <p:spPr bwMode="auto">
          <a:xfrm>
            <a:off x="428596" y="3214686"/>
            <a:ext cx="2464611" cy="3143272"/>
          </a:xfrm>
          <a:prstGeom prst="rect">
            <a:avLst/>
          </a:prstGeom>
          <a:noFill/>
        </p:spPr>
      </p:pic>
      <p:pic>
        <p:nvPicPr>
          <p:cNvPr id="11268" name="Picture 4" descr="C:\Users\Sveta\Desktop\дети брайль\IMG_20180205_143626.jpg"/>
          <p:cNvPicPr>
            <a:picLocks noChangeAspect="1" noChangeArrowheads="1"/>
          </p:cNvPicPr>
          <p:nvPr/>
        </p:nvPicPr>
        <p:blipFill>
          <a:blip r:embed="rId5" cstate="print"/>
          <a:srcRect t="4412" r="5882" b="2750"/>
          <a:stretch>
            <a:fillRect/>
          </a:stretch>
        </p:blipFill>
        <p:spPr bwMode="auto">
          <a:xfrm>
            <a:off x="6072198" y="3214686"/>
            <a:ext cx="2444280" cy="321471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opt-1082364.ssl.1c-bitrix-cdn.ru/upload/iblock/9e7/9e767f8f513841fad9734fbd8cda2137.jpg?149181847050480"/>
          <p:cNvPicPr>
            <a:picLocks noChangeAspect="1" noChangeArrowheads="1"/>
          </p:cNvPicPr>
          <p:nvPr/>
        </p:nvPicPr>
        <p:blipFill>
          <a:blip r:embed="rId2" cstate="print"/>
          <a:srcRect l="2273" t="12381" r="9091" b="7145"/>
          <a:stretch>
            <a:fillRect/>
          </a:stretch>
        </p:blipFill>
        <p:spPr bwMode="auto">
          <a:xfrm>
            <a:off x="571472" y="1000108"/>
            <a:ext cx="2936896" cy="2143140"/>
          </a:xfrm>
          <a:prstGeom prst="rect">
            <a:avLst/>
          </a:prstGeom>
          <a:noFill/>
        </p:spPr>
      </p:pic>
      <p:sp>
        <p:nvSpPr>
          <p:cNvPr id="9" name="Прямоугольник 8"/>
          <p:cNvSpPr/>
          <p:nvPr/>
        </p:nvSpPr>
        <p:spPr>
          <a:xfrm>
            <a:off x="3357554" y="1643050"/>
            <a:ext cx="5500726" cy="1323439"/>
          </a:xfrm>
          <a:prstGeom prst="rect">
            <a:avLst/>
          </a:prstGeom>
        </p:spPr>
        <p:txBody>
          <a:bodyPr wrap="square">
            <a:spAutoFit/>
          </a:bodyPr>
          <a:lstStyle/>
          <a:p>
            <a:pPr algn="ctr"/>
            <a:r>
              <a:rPr lang="ru-RU" sz="2000" dirty="0" smtClean="0"/>
              <a:t>Математический планшет представляет собой квадратное поле с 25 штырьками, </a:t>
            </a:r>
            <a:r>
              <a:rPr lang="ru-RU" sz="2000" dirty="0" err="1" smtClean="0"/>
              <a:t>резиночками</a:t>
            </a:r>
            <a:r>
              <a:rPr lang="ru-RU" sz="2000" dirty="0" smtClean="0"/>
              <a:t> для «рисования» и накладками в виде цветных геометрических форм разного размера. </a:t>
            </a:r>
            <a:endParaRPr lang="ru-RU" sz="2000" dirty="0"/>
          </a:p>
        </p:txBody>
      </p:sp>
      <p:pic>
        <p:nvPicPr>
          <p:cNvPr id="6148" name="Picture 4" descr="http://magazinfan.ru/images/site/catalog/28853.jpg"/>
          <p:cNvPicPr>
            <a:picLocks noChangeAspect="1" noChangeArrowheads="1"/>
          </p:cNvPicPr>
          <p:nvPr/>
        </p:nvPicPr>
        <p:blipFill>
          <a:blip r:embed="rId3" cstate="print"/>
          <a:srcRect/>
          <a:stretch>
            <a:fillRect/>
          </a:stretch>
        </p:blipFill>
        <p:spPr bwMode="auto">
          <a:xfrm>
            <a:off x="642910" y="3857628"/>
            <a:ext cx="2453426" cy="2428892"/>
          </a:xfrm>
          <a:prstGeom prst="rect">
            <a:avLst/>
          </a:prstGeom>
          <a:noFill/>
        </p:spPr>
      </p:pic>
      <p:sp>
        <p:nvSpPr>
          <p:cNvPr id="10" name="Прямоугольник 9"/>
          <p:cNvSpPr/>
          <p:nvPr/>
        </p:nvSpPr>
        <p:spPr>
          <a:xfrm>
            <a:off x="3143240" y="4286256"/>
            <a:ext cx="5500710" cy="1631216"/>
          </a:xfrm>
          <a:prstGeom prst="rect">
            <a:avLst/>
          </a:prstGeom>
        </p:spPr>
        <p:txBody>
          <a:bodyPr wrap="square">
            <a:spAutoFit/>
          </a:bodyPr>
          <a:lstStyle/>
          <a:p>
            <a:pPr algn="ctr"/>
            <a:r>
              <a:rPr lang="ru-RU" sz="2000" dirty="0" smtClean="0"/>
              <a:t>Математический планшет представляет собой квадратное поле с нанесенной координатной сеткой. В 33 точках сетки установлены пластмассовые гвоздики (цвета радуги, черный и белый); резинка трех цветов; альбом схем. </a:t>
            </a:r>
            <a:endParaRPr lang="ru-RU" sz="2000" dirty="0"/>
          </a:p>
        </p:txBody>
      </p:sp>
      <p:sp>
        <p:nvSpPr>
          <p:cNvPr id="11" name="Прямоугольник 10"/>
          <p:cNvSpPr/>
          <p:nvPr/>
        </p:nvSpPr>
        <p:spPr>
          <a:xfrm>
            <a:off x="928662" y="3000372"/>
            <a:ext cx="7729203"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Математический планшет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Геоконт</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Воскобовича</a:t>
            </a: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2" name="Прямоугольник 11"/>
          <p:cNvSpPr/>
          <p:nvPr/>
        </p:nvSpPr>
        <p:spPr>
          <a:xfrm>
            <a:off x="3000364" y="428604"/>
            <a:ext cx="5786478"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Математический планшет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Оксва</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Геометрик</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362" name="Picture 2" descr="C:\Users\Sveta\Desktop\дети брайль\IMG_20180205_103316.jpg"/>
          <p:cNvPicPr>
            <a:picLocks noChangeAspect="1" noChangeArrowheads="1"/>
          </p:cNvPicPr>
          <p:nvPr/>
        </p:nvPicPr>
        <p:blipFill>
          <a:blip r:embed="rId2" cstate="print"/>
          <a:srcRect/>
          <a:stretch>
            <a:fillRect/>
          </a:stretch>
        </p:blipFill>
        <p:spPr bwMode="auto">
          <a:xfrm>
            <a:off x="1739685" y="1124744"/>
            <a:ext cx="3072341" cy="2304256"/>
          </a:xfrm>
          <a:prstGeom prst="rect">
            <a:avLst/>
          </a:prstGeom>
          <a:noFill/>
        </p:spPr>
      </p:pic>
      <p:pic>
        <p:nvPicPr>
          <p:cNvPr id="15363" name="Picture 3" descr="C:\Users\Sveta\Desktop\дети брайль\IMG_20180205_111044.jpg"/>
          <p:cNvPicPr>
            <a:picLocks noChangeAspect="1" noChangeArrowheads="1"/>
          </p:cNvPicPr>
          <p:nvPr/>
        </p:nvPicPr>
        <p:blipFill>
          <a:blip r:embed="rId3" cstate="print"/>
          <a:srcRect t="14085" b="8450"/>
          <a:stretch>
            <a:fillRect/>
          </a:stretch>
        </p:blipFill>
        <p:spPr bwMode="auto">
          <a:xfrm>
            <a:off x="5580112" y="1123380"/>
            <a:ext cx="2232248" cy="2305619"/>
          </a:xfrm>
          <a:prstGeom prst="rect">
            <a:avLst/>
          </a:prstGeom>
          <a:noFill/>
        </p:spPr>
      </p:pic>
      <p:pic>
        <p:nvPicPr>
          <p:cNvPr id="1026" name="Picture 2" descr="C:\Users\Shkola\Desktop\Новая папка (2)\IMG_20180207_1200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546910"/>
            <a:ext cx="21602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hkola\Desktop\Новая папка (2)\IMG_20180207_1204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72" r="14246"/>
          <a:stretch/>
        </p:blipFill>
        <p:spPr bwMode="auto">
          <a:xfrm>
            <a:off x="611560" y="3657095"/>
            <a:ext cx="2376264" cy="2684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hkola\Desktop\Новая папка (2)\IMG_20180207_12062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60" r="15200"/>
          <a:stretch/>
        </p:blipFill>
        <p:spPr bwMode="auto">
          <a:xfrm>
            <a:off x="3275856" y="3595966"/>
            <a:ext cx="2520280" cy="280703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14639" y="352399"/>
            <a:ext cx="5602752"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Геометрические планшеты</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071678"/>
            <a:ext cx="8072494" cy="4154984"/>
          </a:xfrm>
          <a:prstGeom prst="rect">
            <a:avLst/>
          </a:prstGeom>
        </p:spPr>
        <p:txBody>
          <a:bodyPr wrap="square">
            <a:spAutoFit/>
          </a:bodyPr>
          <a:lstStyle/>
          <a:p>
            <a:pPr algn="ctr"/>
            <a:r>
              <a:rPr lang="ru-RU" sz="6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Тифлоприборы</a:t>
            </a: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p>
          <a:p>
            <a:pPr algn="ct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в школах для слепых </a:t>
            </a:r>
          </a:p>
          <a:p>
            <a:pPr algn="ct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 слабовидящих обучающихся</a:t>
            </a:r>
            <a:endParaRPr lang="ru-RU" sz="6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143372" y="1500174"/>
            <a:ext cx="4572032" cy="4524315"/>
          </a:xfrm>
          <a:prstGeom prst="rect">
            <a:avLst/>
          </a:prstGeom>
        </p:spPr>
        <p:txBody>
          <a:bodyPr wrap="square">
            <a:spAutoFit/>
          </a:bodyPr>
          <a:lstStyle/>
          <a:p>
            <a:pPr algn="ctr"/>
            <a:r>
              <a:rPr lang="ru-RU" sz="2400" dirty="0" smtClean="0">
                <a:latin typeface="Times New Roman" pitchFamily="18" charset="0"/>
                <a:cs typeface="Times New Roman" pitchFamily="18" charset="0"/>
              </a:rPr>
              <a:t>Прибор «Графика» предназначен для построения на плоскости слепыми и слабовидящими детьми различных математических графиков, геометрических фигур. Достоинством прибора является то, что он удобен для организации недостаточной предметно-практической деятельности у детей с нарушением зрения. </a:t>
            </a:r>
            <a:endParaRPr lang="ru-RU" sz="2400" dirty="0">
              <a:latin typeface="Times New Roman" pitchFamily="18" charset="0"/>
              <a:cs typeface="Times New Roman" pitchFamily="18" charset="0"/>
            </a:endParaRPr>
          </a:p>
        </p:txBody>
      </p:sp>
      <p:pic>
        <p:nvPicPr>
          <p:cNvPr id="18434" name="Picture 2" descr="http://xn--h1aaiejoir.xn--p1ai/data/big/tiflopribor_grafika_dlya_detey.jpg"/>
          <p:cNvPicPr>
            <a:picLocks noChangeAspect="1" noChangeArrowheads="1"/>
          </p:cNvPicPr>
          <p:nvPr/>
        </p:nvPicPr>
        <p:blipFill>
          <a:blip r:embed="rId2" cstate="print"/>
          <a:srcRect/>
          <a:stretch>
            <a:fillRect/>
          </a:stretch>
        </p:blipFill>
        <p:spPr bwMode="auto">
          <a:xfrm>
            <a:off x="500034" y="642918"/>
            <a:ext cx="2786082" cy="2699017"/>
          </a:xfrm>
          <a:prstGeom prst="rect">
            <a:avLst/>
          </a:prstGeom>
          <a:noFill/>
        </p:spPr>
      </p:pic>
      <p:pic>
        <p:nvPicPr>
          <p:cNvPr id="18436" name="Picture 4" descr="https://vrtorg.ru/upload/resize_cache/iblock/600/800_600_1b2abac770c8661544aba915109804bc0/%D0%9B%D0%A2%D0%A4-002.jpg"/>
          <p:cNvPicPr>
            <a:picLocks noChangeAspect="1" noChangeArrowheads="1"/>
          </p:cNvPicPr>
          <p:nvPr/>
        </p:nvPicPr>
        <p:blipFill>
          <a:blip r:embed="rId3" cstate="print"/>
          <a:srcRect l="9302" t="12403" r="12791" b="16279"/>
          <a:stretch>
            <a:fillRect/>
          </a:stretch>
        </p:blipFill>
        <p:spPr bwMode="auto">
          <a:xfrm>
            <a:off x="571472" y="3714752"/>
            <a:ext cx="3429024" cy="2354255"/>
          </a:xfrm>
          <a:prstGeom prst="rect">
            <a:avLst/>
          </a:prstGeom>
          <a:noFill/>
        </p:spPr>
      </p:pic>
      <p:sp>
        <p:nvSpPr>
          <p:cNvPr id="7" name="Прямоугольник 6"/>
          <p:cNvSpPr/>
          <p:nvPr/>
        </p:nvSpPr>
        <p:spPr>
          <a:xfrm>
            <a:off x="3500430" y="571480"/>
            <a:ext cx="5108258" cy="646331"/>
          </a:xfrm>
          <a:prstGeom prst="rect">
            <a:avLst/>
          </a:prstGeom>
          <a:noFill/>
        </p:spPr>
        <p:txBody>
          <a:bodyPr wrap="non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Тифлоприбор</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"Графика"</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687305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bukvic.ru/wp-content/uploads/2016/04/orientirovka-detey-v-prostranctve.jpg"/>
          <p:cNvPicPr>
            <a:picLocks noChangeAspect="1" noChangeArrowheads="1"/>
          </p:cNvPicPr>
          <p:nvPr/>
        </p:nvPicPr>
        <p:blipFill>
          <a:blip r:embed="rId2" cstate="print"/>
          <a:srcRect/>
          <a:stretch>
            <a:fillRect/>
          </a:stretch>
        </p:blipFill>
        <p:spPr bwMode="auto">
          <a:xfrm>
            <a:off x="428596" y="2786058"/>
            <a:ext cx="3074954" cy="2214578"/>
          </a:xfrm>
          <a:prstGeom prst="rect">
            <a:avLst/>
          </a:prstGeom>
          <a:noFill/>
        </p:spPr>
      </p:pic>
      <p:pic>
        <p:nvPicPr>
          <p:cNvPr id="51204" name="Picture 4" descr="Магнитный"/>
          <p:cNvPicPr>
            <a:picLocks noChangeAspect="1" noChangeArrowheads="1"/>
          </p:cNvPicPr>
          <p:nvPr/>
        </p:nvPicPr>
        <p:blipFill>
          <a:blip r:embed="rId3" cstate="print"/>
          <a:srcRect/>
          <a:stretch>
            <a:fillRect/>
          </a:stretch>
        </p:blipFill>
        <p:spPr bwMode="auto">
          <a:xfrm>
            <a:off x="642910" y="642918"/>
            <a:ext cx="2786082" cy="1714512"/>
          </a:xfrm>
          <a:prstGeom prst="rect">
            <a:avLst/>
          </a:prstGeom>
          <a:noFill/>
        </p:spPr>
      </p:pic>
      <p:sp>
        <p:nvSpPr>
          <p:cNvPr id="7" name="Прямоугольник 6"/>
          <p:cNvSpPr/>
          <p:nvPr/>
        </p:nvSpPr>
        <p:spPr>
          <a:xfrm>
            <a:off x="3500430" y="1643050"/>
            <a:ext cx="5286380" cy="3477875"/>
          </a:xfrm>
          <a:prstGeom prst="rect">
            <a:avLst/>
          </a:prstGeom>
        </p:spPr>
        <p:txBody>
          <a:bodyPr wrap="square">
            <a:spAutoFit/>
          </a:bodyPr>
          <a:lstStyle/>
          <a:p>
            <a:pPr algn="ctr"/>
            <a:r>
              <a:rPr lang="ru-RU" sz="2000" dirty="0" smtClean="0">
                <a:latin typeface="Times New Roman" pitchFamily="18" charset="0"/>
                <a:cs typeface="Times New Roman" pitchFamily="18" charset="0"/>
              </a:rPr>
              <a:t>Он предназначен для построения на плоскости различных планов местности, маршрутов движения, планов зданий и часто посещаемых помещений административных зданий, а также различных элементарных схем, графиков, геометрических фигур и т.д. Каждый элемент прибора может выполнять различные функции. Например, большой белый прямоугольник может быть представлен в качестве этажа дома или в качестве стола в комнате. </a:t>
            </a:r>
            <a:endParaRPr lang="ru-RU" sz="2000" b="1" dirty="0">
              <a:latin typeface="Times New Roman" pitchFamily="18" charset="0"/>
              <a:cs typeface="Times New Roman" pitchFamily="18" charset="0"/>
            </a:endParaRPr>
          </a:p>
        </p:txBody>
      </p:sp>
      <p:sp>
        <p:nvSpPr>
          <p:cNvPr id="6" name="Прямоугольник 5"/>
          <p:cNvSpPr/>
          <p:nvPr/>
        </p:nvSpPr>
        <p:spPr>
          <a:xfrm>
            <a:off x="4572000" y="428604"/>
            <a:ext cx="3571900" cy="1200329"/>
          </a:xfrm>
          <a:prstGeom prst="rect">
            <a:avLst/>
          </a:prstGeom>
          <a:noFill/>
        </p:spPr>
        <p:txBody>
          <a:bodyPr wrap="squar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Тифлоприбор</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p>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"Ориентир" </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357158" y="5214950"/>
            <a:ext cx="7715304" cy="1015663"/>
          </a:xfrm>
          <a:prstGeom prst="rect">
            <a:avLst/>
          </a:prstGeom>
        </p:spPr>
        <p:txBody>
          <a:bodyPr wrap="square">
            <a:spAutoFit/>
          </a:bodyPr>
          <a:lstStyle/>
          <a:p>
            <a:r>
              <a:rPr lang="ru-RU" sz="2000" dirty="0" smtClean="0">
                <a:latin typeface="Times New Roman" pitchFamily="18" charset="0"/>
                <a:cs typeface="Times New Roman" pitchFamily="18" charset="0"/>
              </a:rPr>
              <a:t>Выбор функций элементов прибора зависит от поставленной пользователем цели. Все элементы прибора - магнитные, поэтому они достаточно хорошо держатся на поле построения. </a:t>
            </a:r>
            <a:endParaRPr lang="ru-RU" sz="2000"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descr="http://www.maam.ru/upload/blogs/detsad-212196-1477322787.jpg"/>
          <p:cNvPicPr>
            <a:picLocks noChangeAspect="1" noChangeArrowheads="1"/>
          </p:cNvPicPr>
          <p:nvPr/>
        </p:nvPicPr>
        <p:blipFill>
          <a:blip r:embed="rId2" cstate="print"/>
          <a:srcRect r="10909"/>
          <a:stretch>
            <a:fillRect/>
          </a:stretch>
        </p:blipFill>
        <p:spPr bwMode="auto">
          <a:xfrm>
            <a:off x="5072066" y="3429000"/>
            <a:ext cx="3500462" cy="2428892"/>
          </a:xfrm>
          <a:prstGeom prst="rect">
            <a:avLst/>
          </a:prstGeom>
          <a:noFill/>
        </p:spPr>
      </p:pic>
      <p:sp>
        <p:nvSpPr>
          <p:cNvPr id="5" name="Прямоугольник 4"/>
          <p:cNvSpPr/>
          <p:nvPr/>
        </p:nvSpPr>
        <p:spPr>
          <a:xfrm>
            <a:off x="571472" y="1214422"/>
            <a:ext cx="8072494" cy="1938992"/>
          </a:xfrm>
          <a:prstGeom prst="rect">
            <a:avLst/>
          </a:prstGeom>
        </p:spPr>
        <p:txBody>
          <a:bodyPr wrap="square">
            <a:spAutoFit/>
          </a:bodyPr>
          <a:lstStyle/>
          <a:p>
            <a:r>
              <a:rPr lang="ru-RU" sz="2000" dirty="0" smtClean="0">
                <a:latin typeface="Times New Roman" pitchFamily="18" charset="0"/>
                <a:cs typeface="Times New Roman" pitchFamily="18" charset="0"/>
              </a:rPr>
              <a:t>Прибор «Светлячок» предназначен для копирования различных рисунков, схем, графиков и т.д. Прибор представляет собой деревянный каркас с подсветкой. Его рабочее поле выполнено из органического матового стекла, по длинным краям которого закреплены металлические пластинки. Эти пластинки вместе с магнитными вставками образуют систему крепления для листов бумаги. </a:t>
            </a:r>
            <a:endParaRPr lang="ru-RU" sz="2000" dirty="0">
              <a:latin typeface="Times New Roman" pitchFamily="18" charset="0"/>
              <a:cs typeface="Times New Roman" pitchFamily="18" charset="0"/>
            </a:endParaRPr>
          </a:p>
        </p:txBody>
      </p:sp>
      <p:sp>
        <p:nvSpPr>
          <p:cNvPr id="6" name="Прямоугольник 5"/>
          <p:cNvSpPr/>
          <p:nvPr/>
        </p:nvSpPr>
        <p:spPr>
          <a:xfrm>
            <a:off x="428596" y="3357562"/>
            <a:ext cx="4572032" cy="2862322"/>
          </a:xfrm>
          <a:prstGeom prst="rect">
            <a:avLst/>
          </a:prstGeom>
        </p:spPr>
        <p:txBody>
          <a:bodyPr wrap="square">
            <a:spAutoFit/>
          </a:bodyPr>
          <a:lstStyle/>
          <a:p>
            <a:pPr algn="ctr"/>
            <a:r>
              <a:rPr lang="ru-RU" sz="2000" dirty="0" smtClean="0">
                <a:latin typeface="Times New Roman" pitchFamily="18" charset="0"/>
                <a:cs typeface="Times New Roman" pitchFamily="18" charset="0"/>
              </a:rPr>
              <a:t>Стационарный прибор снабжен специальными шторками, предназначенными для установки рабочего поля. Для приведения прибора в рабочее состояние необходимо: взять два листа, один с рисунком, а второй — чистый; совместить и положить их на рабочее поле. Затем включить прибор. Прибор готов к работе. </a:t>
            </a:r>
            <a:endParaRPr lang="ru-RU" sz="2000" dirty="0">
              <a:latin typeface="Times New Roman" pitchFamily="18" charset="0"/>
              <a:cs typeface="Times New Roman" pitchFamily="18" charset="0"/>
            </a:endParaRPr>
          </a:p>
        </p:txBody>
      </p:sp>
      <p:sp>
        <p:nvSpPr>
          <p:cNvPr id="7" name="Прямоугольник 6"/>
          <p:cNvSpPr/>
          <p:nvPr/>
        </p:nvSpPr>
        <p:spPr>
          <a:xfrm>
            <a:off x="1785918" y="428604"/>
            <a:ext cx="5677515" cy="646331"/>
          </a:xfrm>
          <a:prstGeom prst="rect">
            <a:avLst/>
          </a:prstGeom>
          <a:noFill/>
        </p:spPr>
        <p:txBody>
          <a:bodyPr wrap="non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Тифлоприбор</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«Светлячок» </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951889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86182" y="2357430"/>
            <a:ext cx="5000660" cy="2554545"/>
          </a:xfrm>
          <a:prstGeom prst="rect">
            <a:avLst/>
          </a:prstGeom>
        </p:spPr>
        <p:txBody>
          <a:bodyPr wrap="square">
            <a:spAutoFit/>
          </a:bodyPr>
          <a:lstStyle/>
          <a:p>
            <a:pPr algn="ctr"/>
            <a:r>
              <a:rPr lang="ru-RU" sz="2000" dirty="0" smtClean="0"/>
              <a:t>Увеличитель  обеспечивает возможность рассматривать тексты, картинки, заниматься работой с </a:t>
            </a:r>
            <a:r>
              <a:rPr lang="ru-RU" sz="2000" dirty="0" err="1" smtClean="0"/>
              <a:t>меликими</a:t>
            </a:r>
            <a:r>
              <a:rPr lang="ru-RU" sz="2000" dirty="0" smtClean="0"/>
              <a:t> деталями.  Устройство имеет регулировку кратности увеличения с автоматической фокусировкой и отображением на экране установленной кратности увеличения. Немаловажным фактором является</a:t>
            </a:r>
            <a:endParaRPr lang="ru-RU" sz="2000" dirty="0"/>
          </a:p>
        </p:txBody>
      </p:sp>
      <p:pic>
        <p:nvPicPr>
          <p:cNvPr id="2050" name="Picture 2" descr="C:\Users\Sveta\Desktop\фото дети брайль\IMG_20180202_121205.jpg"/>
          <p:cNvPicPr>
            <a:picLocks noChangeAspect="1" noChangeArrowheads="1"/>
          </p:cNvPicPr>
          <p:nvPr/>
        </p:nvPicPr>
        <p:blipFill>
          <a:blip r:embed="rId2" cstate="print"/>
          <a:srcRect t="8696" r="10869"/>
          <a:stretch>
            <a:fillRect/>
          </a:stretch>
        </p:blipFill>
        <p:spPr bwMode="auto">
          <a:xfrm>
            <a:off x="357158" y="2143116"/>
            <a:ext cx="3533384" cy="2714644"/>
          </a:xfrm>
          <a:prstGeom prst="rect">
            <a:avLst/>
          </a:prstGeom>
          <a:noFill/>
        </p:spPr>
      </p:pic>
      <p:sp>
        <p:nvSpPr>
          <p:cNvPr id="5" name="Прямоугольник 4"/>
          <p:cNvSpPr/>
          <p:nvPr/>
        </p:nvSpPr>
        <p:spPr>
          <a:xfrm>
            <a:off x="2571736" y="857232"/>
            <a:ext cx="6286544"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Электронный  стационарный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видеоувеличитель</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6" name="Прямоугольник 5"/>
          <p:cNvSpPr/>
          <p:nvPr/>
        </p:nvSpPr>
        <p:spPr>
          <a:xfrm>
            <a:off x="357158" y="4929198"/>
            <a:ext cx="8215370" cy="1231106"/>
          </a:xfrm>
          <a:prstGeom prst="rect">
            <a:avLst/>
          </a:prstGeom>
        </p:spPr>
        <p:txBody>
          <a:bodyPr wrap="square">
            <a:spAutoFit/>
          </a:bodyPr>
          <a:lstStyle/>
          <a:p>
            <a:pPr algn="ctr"/>
            <a:r>
              <a:rPr lang="ru-RU" dirty="0" smtClean="0"/>
              <a:t>Возможность регулировки светодиодов подсветки, Для удобства использования предусмотрена возможность выбора цвета изображения на мониторе: упрощенная, которая включает в себя 5 режимов, и стандартная, включающая в себя 21 режим отображения.</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Видеоувеличитель портативный электронный HD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DFE"/>
              </a:clrFrom>
              <a:clrTo>
                <a:srgbClr val="FFFDFE">
                  <a:alpha val="0"/>
                </a:srgbClr>
              </a:clrTo>
            </a:clrChange>
          </a:blip>
          <a:srcRect/>
          <a:stretch>
            <a:fillRect/>
          </a:stretch>
        </p:blipFill>
        <p:spPr bwMode="auto">
          <a:xfrm>
            <a:off x="5786446" y="1928802"/>
            <a:ext cx="3000396" cy="859411"/>
          </a:xfrm>
          <a:prstGeom prst="rect">
            <a:avLst/>
          </a:prstGeom>
          <a:noFill/>
        </p:spPr>
      </p:pic>
      <p:sp>
        <p:nvSpPr>
          <p:cNvPr id="5" name="Прямоугольник 4"/>
          <p:cNvSpPr/>
          <p:nvPr/>
        </p:nvSpPr>
        <p:spPr>
          <a:xfrm>
            <a:off x="2714612" y="357166"/>
            <a:ext cx="6072230" cy="1184940"/>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Видео увеличитель </a:t>
            </a:r>
            <a:r>
              <a:rPr lang="ru-RU" sz="35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портативный электронный </a:t>
            </a:r>
            <a:r>
              <a:rPr lang="en-US" sz="35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HD</a:t>
            </a:r>
            <a:endParaRPr lang="ru-RU" sz="35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6146" name="Picture 2" descr="C:\Users\Sveta\Desktop\фото дети брайль\IMG_20180202_121817.jpg"/>
          <p:cNvPicPr>
            <a:picLocks noChangeAspect="1" noChangeArrowheads="1"/>
          </p:cNvPicPr>
          <p:nvPr/>
        </p:nvPicPr>
        <p:blipFill>
          <a:blip r:embed="rId3" cstate="print"/>
          <a:srcRect/>
          <a:stretch>
            <a:fillRect/>
          </a:stretch>
        </p:blipFill>
        <p:spPr bwMode="auto">
          <a:xfrm>
            <a:off x="545742" y="3212976"/>
            <a:ext cx="2357436" cy="3143248"/>
          </a:xfrm>
          <a:prstGeom prst="rect">
            <a:avLst/>
          </a:prstGeom>
          <a:noFill/>
        </p:spPr>
      </p:pic>
      <p:sp>
        <p:nvSpPr>
          <p:cNvPr id="7" name="Прямоугольник 6"/>
          <p:cNvSpPr/>
          <p:nvPr/>
        </p:nvSpPr>
        <p:spPr>
          <a:xfrm>
            <a:off x="1331640" y="1725173"/>
            <a:ext cx="4248472" cy="1323439"/>
          </a:xfrm>
          <a:prstGeom prst="rect">
            <a:avLst/>
          </a:prstGeom>
        </p:spPr>
        <p:txBody>
          <a:bodyPr wrap="square">
            <a:spAutoFit/>
          </a:bodyPr>
          <a:lstStyle/>
          <a:p>
            <a:r>
              <a:rPr lang="ru-RU" sz="2000" dirty="0" smtClean="0">
                <a:latin typeface="Times New Roman" pitchFamily="18" charset="0"/>
                <a:cs typeface="Times New Roman" pitchFamily="18" charset="0"/>
              </a:rPr>
              <a:t>Плавное увеличение  от 2 до 13 крат. Камера, авто фокус. 20 контрастных настраиваемых цветовых</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режимов</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просмотра:</a:t>
            </a:r>
            <a:r>
              <a:rPr lang="ru-RU" sz="2000" dirty="0">
                <a:latin typeface="Times New Roman" pitchFamily="18" charset="0"/>
                <a:cs typeface="Times New Roman" pitchFamily="18" charset="0"/>
              </a:rPr>
              <a:t>(чёрный на жёлтом, </a:t>
            </a:r>
            <a:endParaRPr lang="ru-RU" sz="2000" dirty="0" smtClean="0">
              <a:latin typeface="Times New Roman" pitchFamily="18" charset="0"/>
              <a:cs typeface="Times New Roman" pitchFamily="18" charset="0"/>
            </a:endParaRPr>
          </a:p>
        </p:txBody>
      </p:sp>
      <p:sp>
        <p:nvSpPr>
          <p:cNvPr id="8" name="Прямоугольник 7"/>
          <p:cNvSpPr/>
          <p:nvPr/>
        </p:nvSpPr>
        <p:spPr>
          <a:xfrm>
            <a:off x="3105973" y="3048612"/>
            <a:ext cx="2654606" cy="1938992"/>
          </a:xfrm>
          <a:prstGeom prst="rect">
            <a:avLst/>
          </a:prstGeom>
        </p:spPr>
        <p:txBody>
          <a:bodyPr wrap="square">
            <a:spAutoFit/>
          </a:bodyPr>
          <a:lstStyle/>
          <a:p>
            <a:r>
              <a:rPr lang="ru-RU" sz="2000" dirty="0" smtClean="0">
                <a:latin typeface="Times New Roman" pitchFamily="18" charset="0"/>
                <a:cs typeface="Times New Roman" pitchFamily="18" charset="0"/>
              </a:rPr>
              <a:t>зелёный на чёрном и </a:t>
            </a:r>
            <a:r>
              <a:rPr lang="ru-RU" sz="2000" dirty="0" err="1" smtClean="0">
                <a:latin typeface="Times New Roman" pitchFamily="18" charset="0"/>
                <a:cs typeface="Times New Roman" pitchFamily="18" charset="0"/>
              </a:rPr>
              <a:t>тд</a:t>
            </a:r>
            <a:r>
              <a:rPr lang="ru-RU" sz="2000" dirty="0" smtClean="0">
                <a:latin typeface="Times New Roman" pitchFamily="18" charset="0"/>
                <a:cs typeface="Times New Roman" pitchFamily="18" charset="0"/>
              </a:rPr>
              <a:t>.).  Встроенная подсветка. Складная ручка. Стоп-кадр с регулируемым увеличением. </a:t>
            </a:r>
          </a:p>
        </p:txBody>
      </p:sp>
      <p:pic>
        <p:nvPicPr>
          <p:cNvPr id="6148" name="Picture 4" descr="C:\Users\Sveta\Desktop\фото дети брайль\IMG_20180202_121801.jpg"/>
          <p:cNvPicPr>
            <a:picLocks noChangeAspect="1" noChangeArrowheads="1"/>
          </p:cNvPicPr>
          <p:nvPr/>
        </p:nvPicPr>
        <p:blipFill>
          <a:blip r:embed="rId4" cstate="print"/>
          <a:srcRect/>
          <a:stretch>
            <a:fillRect/>
          </a:stretch>
        </p:blipFill>
        <p:spPr bwMode="auto">
          <a:xfrm>
            <a:off x="6100154" y="2996952"/>
            <a:ext cx="2372979" cy="316397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4214818"/>
            <a:ext cx="8429684" cy="2246769"/>
          </a:xfrm>
          <a:prstGeom prst="rect">
            <a:avLst/>
          </a:prstGeom>
        </p:spPr>
        <p:txBody>
          <a:bodyPr wrap="square">
            <a:spAutoFit/>
          </a:bodyPr>
          <a:lstStyle/>
          <a:p>
            <a:pPr algn="ctr"/>
            <a:r>
              <a:rPr lang="ru-RU" sz="2000" dirty="0" smtClean="0"/>
              <a:t>Универсальное оптическое средство для чтения, работы с мелкими шрифтами, рисунками. Подходит для дома, школы, офиса – вместо очков. </a:t>
            </a:r>
            <a:br>
              <a:rPr lang="ru-RU" sz="2000" dirty="0" smtClean="0"/>
            </a:br>
            <a:r>
              <a:rPr lang="ru-RU" sz="2000" dirty="0" smtClean="0"/>
              <a:t>Прозрачная линейка, размером 25х4 см, имеет шкалу дюймов и сантиметровую шкалу. Красная линия, нанесенная на линейку, помогает не потерять нужную строку, а оптически-выверенная поверхность не только позволяет видеть увеличенное изображение без искажений, но и фокусирует свет на строке.</a:t>
            </a:r>
            <a:endParaRPr lang="ru-RU" sz="2000" dirty="0"/>
          </a:p>
        </p:txBody>
      </p:sp>
      <p:pic>
        <p:nvPicPr>
          <p:cNvPr id="9218" name="Picture 2" descr="C:\Users\Sveta\Desktop\фото дети брайль\IMG_20180202_122008.jpg"/>
          <p:cNvPicPr>
            <a:picLocks noChangeAspect="1" noChangeArrowheads="1"/>
          </p:cNvPicPr>
          <p:nvPr/>
        </p:nvPicPr>
        <p:blipFill>
          <a:blip r:embed="rId2" cstate="print"/>
          <a:srcRect b="9558"/>
          <a:stretch>
            <a:fillRect/>
          </a:stretch>
        </p:blipFill>
        <p:spPr bwMode="auto">
          <a:xfrm>
            <a:off x="419907" y="428604"/>
            <a:ext cx="3080523" cy="3714776"/>
          </a:xfrm>
          <a:prstGeom prst="rect">
            <a:avLst/>
          </a:prstGeom>
          <a:noFill/>
        </p:spPr>
      </p:pic>
      <p:sp>
        <p:nvSpPr>
          <p:cNvPr id="6" name="Прямоугольник 5"/>
          <p:cNvSpPr/>
          <p:nvPr/>
        </p:nvSpPr>
        <p:spPr>
          <a:xfrm>
            <a:off x="3857620" y="357166"/>
            <a:ext cx="464347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Полусферическая </a:t>
            </a:r>
          </a:p>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линейка-лупа</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2290" name="Picture 2" descr="C:\Users\Sveta\Desktop\дети брайль\IMG_20180205_102805.jpg"/>
          <p:cNvPicPr>
            <a:picLocks noChangeAspect="1" noChangeArrowheads="1"/>
          </p:cNvPicPr>
          <p:nvPr/>
        </p:nvPicPr>
        <p:blipFill>
          <a:blip r:embed="rId3" cstate="print"/>
          <a:srcRect l="7143" t="16667" r="5357" b="16667"/>
          <a:stretch>
            <a:fillRect/>
          </a:stretch>
        </p:blipFill>
        <p:spPr bwMode="auto">
          <a:xfrm>
            <a:off x="4000496" y="1714488"/>
            <a:ext cx="4250560" cy="242889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5720" y="2000240"/>
            <a:ext cx="8358246" cy="1446550"/>
          </a:xfrm>
          <a:prstGeom prst="rect">
            <a:avLst/>
          </a:prstGeom>
          <a:noFill/>
        </p:spPr>
        <p:txBody>
          <a:bodyPr wrap="square" lIns="91440" tIns="45720" rIns="91440" bIns="45720">
            <a:spAutoFit/>
          </a:bodyPr>
          <a:lstStyle/>
          <a:p>
            <a:pPr algn="ctr"/>
            <a:r>
              <a:rPr kumimoji="0" lang="ru-RU" sz="4400" b="1" i="0" u="none" strike="noStrike" cap="none" spc="0" normalizeH="0" baseline="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Тифлотехнические</a:t>
            </a:r>
            <a:r>
              <a:rPr kumimoji="0" lang="ru-RU" sz="4400" b="1" i="0" u="none" strike="noStrike" cap="none" spc="0" normalizeH="0" baseline="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 средства можно подразделить на:</a:t>
            </a:r>
            <a:endParaRPr lang="ru-RU" sz="44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5" name="Прямоугольник 4"/>
          <p:cNvSpPr/>
          <p:nvPr/>
        </p:nvSpPr>
        <p:spPr>
          <a:xfrm>
            <a:off x="1000100" y="3857628"/>
            <a:ext cx="6987676" cy="1446550"/>
          </a:xfrm>
          <a:prstGeom prst="rect">
            <a:avLst/>
          </a:prstGeom>
          <a:noFill/>
        </p:spPr>
        <p:txBody>
          <a:bodyPr wrap="square" lIns="91440" tIns="45720" rIns="91440" bIns="45720">
            <a:spAutoFit/>
          </a:bodyPr>
          <a:lstStyle/>
          <a:p>
            <a:pPr lvl="0" indent="180975" algn="ctr" eaLnBrk="0" fontAlgn="base" hangingPunct="0">
              <a:spcBef>
                <a:spcPct val="0"/>
              </a:spcBef>
              <a:spcAft>
                <a:spcPct val="0"/>
              </a:spcAft>
            </a:pPr>
            <a:r>
              <a:rPr kumimoji="0" lang="ru-RU" sz="4400" b="1" i="0" u="none" strike="noStrike" cap="none" spc="0" normalizeH="0" baseline="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a typeface="Times New Roman" pitchFamily="18" charset="0"/>
                <a:cs typeface="Times New Roman" pitchFamily="18" charset="0"/>
              </a:rPr>
              <a:t>1. </a:t>
            </a:r>
            <a:r>
              <a:rPr lang="ru-RU" sz="44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a typeface="Times New Roman" pitchFamily="18" charset="0"/>
                <a:cs typeface="Times New Roman" pitchFamily="18" charset="0"/>
              </a:rPr>
              <a:t>учебные</a:t>
            </a:r>
            <a:endParaRPr kumimoji="0" lang="ru-RU" sz="4400" b="1" i="0" u="none" strike="noStrike" cap="none" spc="0" normalizeH="0" baseline="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cs typeface="Times New Roman" pitchFamily="18" charset="0"/>
            </a:endParaRPr>
          </a:p>
          <a:p>
            <a:pPr lvl="0" indent="180975" algn="ctr" eaLnBrk="0" fontAlgn="base" hangingPunct="0">
              <a:spcBef>
                <a:spcPct val="0"/>
              </a:spcBef>
              <a:spcAft>
                <a:spcPct val="0"/>
              </a:spcAft>
            </a:pPr>
            <a:r>
              <a:rPr kumimoji="0" lang="ru-RU" sz="4400" b="1" i="0" u="none" strike="noStrike" cap="none" spc="0" normalizeH="0" baseline="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a typeface="Times New Roman" pitchFamily="18" charset="0"/>
                <a:cs typeface="Times New Roman" pitchFamily="18" charset="0"/>
              </a:rPr>
              <a:t>2.</a:t>
            </a:r>
            <a:r>
              <a:rPr lang="ru-RU" sz="44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a typeface="Times New Roman" pitchFamily="18" charset="0"/>
                <a:cs typeface="Times New Roman" pitchFamily="18" charset="0"/>
              </a:rPr>
              <a:t> бытовые</a:t>
            </a:r>
            <a:endParaRPr kumimoji="0" lang="ru-RU" sz="4400" b="1" i="0" u="none" strike="noStrike" cap="none" spc="0" normalizeH="0" baseline="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veta\Desktop\фото дети брайль\дети коррекционка\IMG_3544.JPG"/>
          <p:cNvPicPr>
            <a:picLocks noChangeAspect="1" noChangeArrowheads="1"/>
          </p:cNvPicPr>
          <p:nvPr/>
        </p:nvPicPr>
        <p:blipFill>
          <a:blip r:embed="rId2" cstate="print"/>
          <a:srcRect l="7595" t="9494" r="6329" b="5063"/>
          <a:stretch>
            <a:fillRect/>
          </a:stretch>
        </p:blipFill>
        <p:spPr bwMode="auto">
          <a:xfrm>
            <a:off x="6572264" y="357166"/>
            <a:ext cx="2214578" cy="2931059"/>
          </a:xfrm>
          <a:prstGeom prst="rect">
            <a:avLst/>
          </a:prstGeom>
          <a:noFill/>
        </p:spPr>
      </p:pic>
      <p:pic>
        <p:nvPicPr>
          <p:cNvPr id="7170" name="Picture 2" descr="C:\Users\Sveta\Desktop\фото дети брайль\дети коррекционка\IMG_3545.JPG"/>
          <p:cNvPicPr>
            <a:picLocks noChangeAspect="1" noChangeArrowheads="1"/>
          </p:cNvPicPr>
          <p:nvPr/>
        </p:nvPicPr>
        <p:blipFill>
          <a:blip r:embed="rId3" cstate="print"/>
          <a:srcRect/>
          <a:stretch>
            <a:fillRect/>
          </a:stretch>
        </p:blipFill>
        <p:spPr bwMode="auto">
          <a:xfrm>
            <a:off x="357158" y="357166"/>
            <a:ext cx="2286016" cy="3048022"/>
          </a:xfrm>
          <a:prstGeom prst="rect">
            <a:avLst/>
          </a:prstGeom>
          <a:noFill/>
        </p:spPr>
      </p:pic>
      <p:pic>
        <p:nvPicPr>
          <p:cNvPr id="7171" name="Picture 3" descr="C:\Users\Sveta\Desktop\фото дети брайль\IMG_20180202_122104.jpg"/>
          <p:cNvPicPr>
            <a:picLocks noChangeAspect="1" noChangeArrowheads="1"/>
          </p:cNvPicPr>
          <p:nvPr/>
        </p:nvPicPr>
        <p:blipFill>
          <a:blip r:embed="rId4" cstate="print"/>
          <a:srcRect b="9756"/>
          <a:stretch>
            <a:fillRect/>
          </a:stretch>
        </p:blipFill>
        <p:spPr bwMode="auto">
          <a:xfrm>
            <a:off x="3428992" y="3500438"/>
            <a:ext cx="2434201" cy="2928958"/>
          </a:xfrm>
          <a:prstGeom prst="rect">
            <a:avLst/>
          </a:prstGeom>
          <a:noFill/>
        </p:spPr>
      </p:pic>
      <p:pic>
        <p:nvPicPr>
          <p:cNvPr id="7172" name="Picture 4" descr="C:\Users\Sveta\Desktop\фото дети брайль\IMG_20180202_122023.jpg"/>
          <p:cNvPicPr>
            <a:picLocks noChangeAspect="1" noChangeArrowheads="1"/>
          </p:cNvPicPr>
          <p:nvPr/>
        </p:nvPicPr>
        <p:blipFill>
          <a:blip r:embed="rId5" cstate="print"/>
          <a:srcRect b="6818"/>
          <a:stretch>
            <a:fillRect/>
          </a:stretch>
        </p:blipFill>
        <p:spPr bwMode="auto">
          <a:xfrm>
            <a:off x="6286512" y="3500438"/>
            <a:ext cx="2357454" cy="2928958"/>
          </a:xfrm>
          <a:prstGeom prst="rect">
            <a:avLst/>
          </a:prstGeom>
          <a:noFill/>
        </p:spPr>
      </p:pic>
      <p:pic>
        <p:nvPicPr>
          <p:cNvPr id="7173" name="Picture 5" descr="C:\Users\Sveta\Desktop\фото дети брайль\IMG_20180202_122037.jpg"/>
          <p:cNvPicPr>
            <a:picLocks noChangeAspect="1" noChangeArrowheads="1"/>
          </p:cNvPicPr>
          <p:nvPr/>
        </p:nvPicPr>
        <p:blipFill>
          <a:blip r:embed="rId6" cstate="print"/>
          <a:srcRect b="10937"/>
          <a:stretch>
            <a:fillRect/>
          </a:stretch>
        </p:blipFill>
        <p:spPr bwMode="auto">
          <a:xfrm>
            <a:off x="428596" y="3500438"/>
            <a:ext cx="2428892" cy="2884310"/>
          </a:xfrm>
          <a:prstGeom prst="rect">
            <a:avLst/>
          </a:prstGeom>
          <a:noFill/>
        </p:spPr>
      </p:pic>
      <p:sp>
        <p:nvSpPr>
          <p:cNvPr id="7" name="Прямоугольник 6"/>
          <p:cNvSpPr/>
          <p:nvPr/>
        </p:nvSpPr>
        <p:spPr>
          <a:xfrm>
            <a:off x="2643174" y="357166"/>
            <a:ext cx="3214710" cy="1754326"/>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Ручные лупы </a:t>
            </a:r>
          </a:p>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различной </a:t>
            </a:r>
          </a:p>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кратности</a:t>
            </a:r>
            <a:endParaRPr lang="ru-RU" sz="3600" dirty="0"/>
          </a:p>
        </p:txBody>
      </p:sp>
      <p:pic>
        <p:nvPicPr>
          <p:cNvPr id="11266" name="Picture 2" descr="Лупа раскладная, 40-кратное увеличение, диаметр 25 мм"/>
          <p:cNvPicPr>
            <a:picLocks noChangeAspect="1" noChangeArrowheads="1"/>
          </p:cNvPicPr>
          <p:nvPr/>
        </p:nvPicPr>
        <p:blipFill>
          <a:blip r:embed="rId7" cstate="print">
            <a:clrChange>
              <a:clrFrom>
                <a:srgbClr val="FFFFFF"/>
              </a:clrFrom>
              <a:clrTo>
                <a:srgbClr val="FFFFFF">
                  <a:alpha val="0"/>
                </a:srgbClr>
              </a:clrTo>
            </a:clrChange>
          </a:blip>
          <a:srcRect t="15000" b="19999"/>
          <a:stretch>
            <a:fillRect/>
          </a:stretch>
        </p:blipFill>
        <p:spPr bwMode="auto">
          <a:xfrm>
            <a:off x="2786049" y="2000240"/>
            <a:ext cx="1758461" cy="1428760"/>
          </a:xfrm>
          <a:prstGeom prst="rect">
            <a:avLst/>
          </a:prstGeom>
          <a:noFill/>
        </p:spPr>
      </p:pic>
      <p:pic>
        <p:nvPicPr>
          <p:cNvPr id="11268" name="Picture 4" descr="Карманная складная лупа, 3х "/>
          <p:cNvPicPr>
            <a:picLocks noChangeAspect="1" noChangeArrowheads="1"/>
          </p:cNvPicPr>
          <p:nvPr/>
        </p:nvPicPr>
        <p:blipFill>
          <a:blip r:embed="rId8" cstate="print">
            <a:clrChange>
              <a:clrFrom>
                <a:srgbClr val="FFFFFF"/>
              </a:clrFrom>
              <a:clrTo>
                <a:srgbClr val="FFFFFF">
                  <a:alpha val="0"/>
                </a:srgbClr>
              </a:clrTo>
            </a:clrChange>
          </a:blip>
          <a:srcRect t="10000" b="9999"/>
          <a:stretch>
            <a:fillRect/>
          </a:stretch>
        </p:blipFill>
        <p:spPr bwMode="auto">
          <a:xfrm>
            <a:off x="4572000" y="2000240"/>
            <a:ext cx="1525190" cy="1500198"/>
          </a:xfrm>
          <a:prstGeom prst="rect">
            <a:avLst/>
          </a:prstGeom>
          <a:noFill/>
        </p:spPr>
      </p:pic>
      <p:pic>
        <p:nvPicPr>
          <p:cNvPr id="11270" name="Picture 6" descr="Лупа"/>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4776245">
            <a:off x="5114884" y="921564"/>
            <a:ext cx="2011580" cy="103686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I:\дети коррекционка\IMG_1795.JPG"/>
          <p:cNvPicPr/>
          <p:nvPr/>
        </p:nvPicPr>
        <p:blipFill>
          <a:blip r:embed="rId2" cstate="print"/>
          <a:srcRect/>
          <a:stretch>
            <a:fillRect/>
          </a:stretch>
        </p:blipFill>
        <p:spPr bwMode="auto">
          <a:xfrm>
            <a:off x="6072198" y="428604"/>
            <a:ext cx="2714644" cy="2286016"/>
          </a:xfrm>
          <a:prstGeom prst="rect">
            <a:avLst/>
          </a:prstGeom>
          <a:noFill/>
          <a:ln w="9525">
            <a:noFill/>
            <a:miter lim="800000"/>
            <a:headEnd/>
            <a:tailEnd/>
          </a:ln>
        </p:spPr>
      </p:pic>
      <p:pic>
        <p:nvPicPr>
          <p:cNvPr id="9" name="Рисунок 8" descr="I:\дети коррекционка\IMG_1801.JPG"/>
          <p:cNvPicPr/>
          <p:nvPr/>
        </p:nvPicPr>
        <p:blipFill>
          <a:blip r:embed="rId3" cstate="print"/>
          <a:srcRect/>
          <a:stretch>
            <a:fillRect/>
          </a:stretch>
        </p:blipFill>
        <p:spPr bwMode="auto">
          <a:xfrm>
            <a:off x="500034" y="3571876"/>
            <a:ext cx="2928958" cy="2214578"/>
          </a:xfrm>
          <a:prstGeom prst="rect">
            <a:avLst/>
          </a:prstGeom>
          <a:noFill/>
          <a:ln w="9525">
            <a:noFill/>
            <a:miter lim="800000"/>
            <a:headEnd/>
            <a:tailEnd/>
          </a:ln>
        </p:spPr>
      </p:pic>
      <p:sp>
        <p:nvSpPr>
          <p:cNvPr id="11" name="Прямоугольник 10"/>
          <p:cNvSpPr/>
          <p:nvPr/>
        </p:nvSpPr>
        <p:spPr>
          <a:xfrm>
            <a:off x="1785918" y="357166"/>
            <a:ext cx="3592650" cy="1200329"/>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Дисплей Брайля </a:t>
            </a:r>
          </a:p>
          <a:p>
            <a:pPr algn="ctr"/>
            <a:r>
              <a:rPr lang="en-US"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Focus 40 Blue</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36866" name="Picture 2" descr="https://www.smartaids.ru/upload/iblock/d1f/d1f427081f59029f6b8f9873b8262bb6.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5719" y="1643049"/>
            <a:ext cx="3317583" cy="1928827"/>
          </a:xfrm>
          <a:prstGeom prst="rect">
            <a:avLst/>
          </a:prstGeom>
          <a:noFill/>
        </p:spPr>
      </p:pic>
      <p:sp>
        <p:nvSpPr>
          <p:cNvPr id="36867" name="Rectangle 3"/>
          <p:cNvSpPr>
            <a:spLocks noChangeArrowheads="1"/>
          </p:cNvSpPr>
          <p:nvPr/>
        </p:nvSpPr>
        <p:spPr bwMode="auto">
          <a:xfrm>
            <a:off x="3500430" y="2714620"/>
            <a:ext cx="5214942"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2 клавиши панорамирования на передней панели, 2 </a:t>
            </a: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кнопки-качельки</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для перемещения по строке, 2 клавиши выбора.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Кнопки NAV </a:t>
            </a: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Rockers</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и кнопки переключения режимов расположены с обеих сторон дисплея для быстрого перемещения по файлам, спискам, меню, а также строкам, предложениям, параграфам или по документу. </a:t>
            </a:r>
          </a:p>
          <a:p>
            <a:pPr eaLnBrk="0" fontAlgn="base" hangingPunct="0">
              <a:spcBef>
                <a:spcPct val="0"/>
              </a:spcBef>
              <a:spcAft>
                <a:spcPct val="0"/>
              </a:spcAft>
              <a:buFontTx/>
              <a:buChar char="•"/>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Подключение USB кабелем, либо беспроводное подключение </a:t>
            </a: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Bluetooth</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2.0 с 20 часовой работой от батареи.</a:t>
            </a:r>
            <a:r>
              <a:rPr lang="ru-RU" sz="1600" dirty="0" smtClean="0">
                <a:latin typeface="Times New Roman" pitchFamily="18" charset="0"/>
                <a:cs typeface="Times New Roman" pitchFamily="18" charset="0"/>
              </a:rPr>
              <a:t> Поддержка для отдельных программ экранного доступа мобильного телефона. </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
        <p:nvSpPr>
          <p:cNvPr id="15" name="Прямоугольник 14"/>
          <p:cNvSpPr/>
          <p:nvPr/>
        </p:nvSpPr>
        <p:spPr>
          <a:xfrm>
            <a:off x="2571736" y="1643050"/>
            <a:ext cx="3500462" cy="1077218"/>
          </a:xfrm>
          <a:prstGeom prst="rect">
            <a:avLst/>
          </a:prstGeom>
        </p:spPr>
        <p:txBody>
          <a:bodyPr wrap="square">
            <a:spAutoFit/>
          </a:bodyPr>
          <a:lstStyle/>
          <a:p>
            <a:pPr lvl="0" algn="ctr" fontAlgn="base">
              <a:spcBef>
                <a:spcPct val="0"/>
              </a:spcBef>
              <a:spcAft>
                <a:spcPct val="0"/>
              </a:spcAft>
              <a:buFontTx/>
              <a:buChar char="•"/>
            </a:pPr>
            <a:r>
              <a:rPr lang="ru-RU" sz="1600" dirty="0" smtClean="0">
                <a:latin typeface="Times New Roman" pitchFamily="18" charset="0"/>
                <a:cs typeface="Times New Roman" pitchFamily="18" charset="0"/>
              </a:rPr>
              <a:t> 40 обновляемых ячеек Брайля. </a:t>
            </a:r>
          </a:p>
          <a:p>
            <a:pPr lvl="0" algn="ctr" eaLnBrk="0" fontAlgn="base" hangingPunct="0">
              <a:spcBef>
                <a:spcPct val="0"/>
              </a:spcBef>
              <a:spcAft>
                <a:spcPct val="0"/>
              </a:spcAft>
              <a:buFontTx/>
              <a:buChar char="•"/>
            </a:pPr>
            <a:r>
              <a:rPr lang="ru-RU" sz="1600" dirty="0" smtClean="0">
                <a:latin typeface="Times New Roman" pitchFamily="18" charset="0"/>
                <a:cs typeface="Times New Roman" pitchFamily="18" charset="0"/>
              </a:rPr>
              <a:t> 8-клавишная клавиатура в стиле </a:t>
            </a:r>
            <a:r>
              <a:rPr lang="ru-RU" sz="1600" dirty="0" err="1" smtClean="0">
                <a:latin typeface="Times New Roman" pitchFamily="18" charset="0"/>
                <a:cs typeface="Times New Roman" pitchFamily="18" charset="0"/>
              </a:rPr>
              <a:t>Перкинс</a:t>
            </a:r>
            <a:r>
              <a:rPr lang="ru-RU" sz="1600" dirty="0" smtClean="0">
                <a:latin typeface="Times New Roman" pitchFamily="18" charset="0"/>
                <a:cs typeface="Times New Roman" pitchFamily="18" charset="0"/>
              </a:rPr>
              <a:t> с двумя дополнительными клавишами SHIFT </a:t>
            </a:r>
          </a:p>
        </p:txBody>
      </p:sp>
      <p:sp>
        <p:nvSpPr>
          <p:cNvPr id="16" name="Прямоугольник 15"/>
          <p:cNvSpPr/>
          <p:nvPr/>
        </p:nvSpPr>
        <p:spPr>
          <a:xfrm>
            <a:off x="428596" y="5786454"/>
            <a:ext cx="8072494" cy="584775"/>
          </a:xfrm>
          <a:prstGeom prst="rect">
            <a:avLst/>
          </a:prstGeom>
        </p:spPr>
        <p:txBody>
          <a:bodyPr wrap="square">
            <a:spAutoFit/>
          </a:bodyPr>
          <a:lstStyle/>
          <a:p>
            <a:pPr lvl="0" eaLnBrk="0" fontAlgn="base" hangingPunct="0">
              <a:spcBef>
                <a:spcPct val="0"/>
              </a:spcBef>
              <a:spcAft>
                <a:spcPct val="0"/>
              </a:spcAft>
              <a:buFontTx/>
              <a:buChar char="•"/>
            </a:pPr>
            <a:r>
              <a:rPr lang="ru-RU" sz="1600" dirty="0" smtClean="0">
                <a:latin typeface="Times New Roman" pitchFamily="18" charset="0"/>
                <a:cs typeface="Times New Roman" pitchFamily="18" charset="0"/>
              </a:rPr>
              <a:t> При использовании программного обеспечения JAWS, </a:t>
            </a:r>
            <a:r>
              <a:rPr lang="ru-RU" sz="1600" dirty="0" err="1" smtClean="0">
                <a:latin typeface="Times New Roman" pitchFamily="18" charset="0"/>
                <a:cs typeface="Times New Roman" pitchFamily="18" charset="0"/>
              </a:rPr>
              <a:t>Focus</a:t>
            </a:r>
            <a:r>
              <a:rPr lang="ru-RU" sz="1600" dirty="0" smtClean="0">
                <a:latin typeface="Times New Roman" pitchFamily="18" charset="0"/>
                <a:cs typeface="Times New Roman" pitchFamily="18" charset="0"/>
              </a:rPr>
              <a:t> 40 </a:t>
            </a:r>
            <a:r>
              <a:rPr lang="ru-RU" sz="1600" dirty="0" err="1" smtClean="0">
                <a:latin typeface="Times New Roman" pitchFamily="18" charset="0"/>
                <a:cs typeface="Times New Roman" pitchFamily="18" charset="0"/>
              </a:rPr>
              <a:t>Blue</a:t>
            </a:r>
            <a:r>
              <a:rPr lang="ru-RU" sz="1600" dirty="0" smtClean="0">
                <a:latin typeface="Times New Roman" pitchFamily="18" charset="0"/>
                <a:cs typeface="Times New Roman" pitchFamily="18" charset="0"/>
              </a:rPr>
              <a:t> поддерживает режим </a:t>
            </a:r>
            <a:r>
              <a:rPr lang="ru-RU" sz="1600" dirty="0" err="1" smtClean="0">
                <a:latin typeface="Times New Roman" pitchFamily="18" charset="0"/>
                <a:cs typeface="Times New Roman" pitchFamily="18" charset="0"/>
              </a:rPr>
              <a:t>Braille</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Study</a:t>
            </a:r>
            <a:r>
              <a:rPr lang="ru-RU" sz="1600" dirty="0" smtClean="0">
                <a:latin typeface="Times New Roman" pitchFamily="18" charset="0"/>
                <a:cs typeface="Times New Roman" pitchFamily="18" charset="0"/>
              </a:rPr>
              <a:t> — интерактивный инструмент для преподавания и изучения Брайля.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novostiliteratury.ru/wp-content/uploads/2012/03/image176.jpg"/>
          <p:cNvPicPr>
            <a:picLocks noChangeAspect="1" noChangeArrowheads="1"/>
          </p:cNvPicPr>
          <p:nvPr/>
        </p:nvPicPr>
        <p:blipFill>
          <a:blip r:embed="rId2" cstate="print">
            <a:clrChange>
              <a:clrFrom>
                <a:srgbClr val="FDFDFD"/>
              </a:clrFrom>
              <a:clrTo>
                <a:srgbClr val="FDFDFD">
                  <a:alpha val="0"/>
                </a:srgbClr>
              </a:clrTo>
            </a:clrChange>
          </a:blip>
          <a:srcRect t="2595" r="7692" b="3979"/>
          <a:stretch>
            <a:fillRect/>
          </a:stretch>
        </p:blipFill>
        <p:spPr bwMode="auto">
          <a:xfrm>
            <a:off x="5326608" y="1145274"/>
            <a:ext cx="3429024" cy="2571768"/>
          </a:xfrm>
          <a:prstGeom prst="rect">
            <a:avLst/>
          </a:prstGeom>
          <a:noFill/>
        </p:spPr>
      </p:pic>
      <p:sp>
        <p:nvSpPr>
          <p:cNvPr id="4" name="Прямоугольник 3"/>
          <p:cNvSpPr/>
          <p:nvPr/>
        </p:nvSpPr>
        <p:spPr>
          <a:xfrm>
            <a:off x="3767229" y="3600220"/>
            <a:ext cx="5008037" cy="1631216"/>
          </a:xfrm>
          <a:prstGeom prst="rect">
            <a:avLst/>
          </a:prstGeom>
        </p:spPr>
        <p:txBody>
          <a:bodyPr wrap="square">
            <a:spAutoFit/>
          </a:bodyPr>
          <a:lstStyle/>
          <a:p>
            <a:r>
              <a:rPr lang="ru-RU" sz="2000" dirty="0" smtClean="0"/>
              <a:t>в специальном кодированном формате с установленными уровнями громкости и скорости прочтения, музыки с флэш-карты записанных в формате МР3 и радиоканалов </a:t>
            </a:r>
            <a:r>
              <a:rPr lang="en-US" sz="2000" dirty="0" smtClean="0"/>
              <a:t>        </a:t>
            </a:r>
            <a:r>
              <a:rPr lang="ru-RU" sz="2000" dirty="0" smtClean="0"/>
              <a:t>FM диапазона.</a:t>
            </a:r>
            <a:endParaRPr lang="ru-RU" dirty="0"/>
          </a:p>
        </p:txBody>
      </p:sp>
      <p:sp>
        <p:nvSpPr>
          <p:cNvPr id="6" name="Прямоугольник 5"/>
          <p:cNvSpPr/>
          <p:nvPr/>
        </p:nvSpPr>
        <p:spPr>
          <a:xfrm>
            <a:off x="2519554" y="545109"/>
            <a:ext cx="6286544"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Портативный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тифлофлешплеер</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en-US"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DTB-PS901</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7" name="Прямоугольник 6"/>
          <p:cNvSpPr/>
          <p:nvPr/>
        </p:nvSpPr>
        <p:spPr>
          <a:xfrm>
            <a:off x="3628825" y="1772816"/>
            <a:ext cx="2559219" cy="1938992"/>
          </a:xfrm>
          <a:prstGeom prst="rect">
            <a:avLst/>
          </a:prstGeom>
        </p:spPr>
        <p:txBody>
          <a:bodyPr wrap="square">
            <a:spAutoFit/>
          </a:bodyPr>
          <a:lstStyle/>
          <a:p>
            <a:pPr algn="ctr"/>
            <a:r>
              <a:rPr lang="ru-RU" sz="2000" dirty="0" err="1" smtClean="0"/>
              <a:t>тифлоплеер</a:t>
            </a:r>
            <a:r>
              <a:rPr lang="ru-RU" sz="2000" dirty="0" smtClean="0"/>
              <a:t>, предназначен для прослушивания «говорящих» книг записанных  </a:t>
            </a:r>
          </a:p>
          <a:p>
            <a:r>
              <a:rPr lang="ru-RU" sz="2000" dirty="0" smtClean="0"/>
              <a:t>на </a:t>
            </a:r>
            <a:r>
              <a:rPr lang="ru-RU" sz="2000" dirty="0" err="1" smtClean="0"/>
              <a:t>флэш-картах</a:t>
            </a:r>
            <a:endParaRPr lang="ru-RU" sz="2000" dirty="0"/>
          </a:p>
        </p:txBody>
      </p:sp>
      <p:pic>
        <p:nvPicPr>
          <p:cNvPr id="2050" name="Picture 2" descr="C:\Users\Shkola\Desktop\IMG_20180206_1128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85" y="2100826"/>
            <a:ext cx="3211725" cy="42823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89" r="3053" b="15205"/>
          <a:stretch/>
        </p:blipFill>
        <p:spPr bwMode="auto">
          <a:xfrm>
            <a:off x="5643569" y="4841989"/>
            <a:ext cx="3108563" cy="152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Механическая пишущая машинка Perkins Standard - Интернет магазин Доступная Среда. Реализация безбарьерной среды в России"/>
          <p:cNvPicPr>
            <a:picLocks noChangeAspect="1" noChangeArrowheads="1"/>
          </p:cNvPicPr>
          <p:nvPr/>
        </p:nvPicPr>
        <p:blipFill>
          <a:blip r:embed="rId2" cstate="print">
            <a:clrChange>
              <a:clrFrom>
                <a:srgbClr val="FDFDFD"/>
              </a:clrFrom>
              <a:clrTo>
                <a:srgbClr val="FDFDFD">
                  <a:alpha val="0"/>
                </a:srgbClr>
              </a:clrTo>
            </a:clrChange>
          </a:blip>
          <a:srcRect l="17143" t="30000" r="16428" b="29285"/>
          <a:stretch>
            <a:fillRect/>
          </a:stretch>
        </p:blipFill>
        <p:spPr bwMode="auto">
          <a:xfrm>
            <a:off x="785786" y="4143380"/>
            <a:ext cx="3395185" cy="2080920"/>
          </a:xfrm>
          <a:prstGeom prst="rect">
            <a:avLst/>
          </a:prstGeom>
          <a:noFill/>
        </p:spPr>
      </p:pic>
      <p:sp>
        <p:nvSpPr>
          <p:cNvPr id="4" name="Прямоугольник 3"/>
          <p:cNvSpPr/>
          <p:nvPr/>
        </p:nvSpPr>
        <p:spPr>
          <a:xfrm>
            <a:off x="285720" y="1785926"/>
            <a:ext cx="5143536" cy="2246769"/>
          </a:xfrm>
          <a:prstGeom prst="rect">
            <a:avLst/>
          </a:prstGeom>
        </p:spPr>
        <p:txBody>
          <a:bodyPr wrap="square">
            <a:spAutoFit/>
          </a:bodyPr>
          <a:lstStyle/>
          <a:p>
            <a:r>
              <a:rPr lang="ru-RU" sz="2000" dirty="0" smtClean="0"/>
              <a:t>Машинка </a:t>
            </a:r>
            <a:r>
              <a:rPr lang="ru-RU" sz="2000" dirty="0" err="1" smtClean="0"/>
              <a:t>Перкинс</a:t>
            </a:r>
            <a:r>
              <a:rPr lang="ru-RU" sz="2000" dirty="0" smtClean="0"/>
              <a:t> Стандарт состоит из шести печатных клавиш и используется для печати незрячими или слабовидящими людьми шрифтом Брайля. Кнопки выполнены из высококачественного пластика. Устройство обеспечивает возможность печатания 25 строк и 42 ячеек на одном листе А4.</a:t>
            </a:r>
            <a:endParaRPr lang="ru-RU" sz="2000" dirty="0"/>
          </a:p>
        </p:txBody>
      </p:sp>
      <p:sp>
        <p:nvSpPr>
          <p:cNvPr id="5" name="Прямоугольник 4"/>
          <p:cNvSpPr/>
          <p:nvPr/>
        </p:nvSpPr>
        <p:spPr>
          <a:xfrm>
            <a:off x="2786050" y="357166"/>
            <a:ext cx="5989743"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Механическая пишущая машинка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Perkins</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Standard</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4098" name="Picture 2" descr="C:\Users\Sveta\Desktop\дети брайль\IMG_20180205_121806.jpg"/>
          <p:cNvPicPr>
            <a:picLocks noChangeAspect="1" noChangeArrowheads="1"/>
          </p:cNvPicPr>
          <p:nvPr/>
        </p:nvPicPr>
        <p:blipFill>
          <a:blip r:embed="rId3" cstate="print"/>
          <a:srcRect l="11864" b="8475"/>
          <a:stretch>
            <a:fillRect/>
          </a:stretch>
        </p:blipFill>
        <p:spPr bwMode="auto">
          <a:xfrm>
            <a:off x="5500694" y="1714488"/>
            <a:ext cx="3143272" cy="435222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Брайлевский принтер Index Everest-D V4 - Интернет магазин Доступная Среда. Реализация безбарьерной среды в России"/>
          <p:cNvPicPr>
            <a:picLocks noChangeAspect="1" noChangeArrowheads="1"/>
          </p:cNvPicPr>
          <p:nvPr/>
        </p:nvPicPr>
        <p:blipFill>
          <a:blip r:embed="rId2" cstate="print">
            <a:clrChange>
              <a:clrFrom>
                <a:srgbClr val="FEFEFE"/>
              </a:clrFrom>
              <a:clrTo>
                <a:srgbClr val="FEFEFE">
                  <a:alpha val="0"/>
                </a:srgbClr>
              </a:clrTo>
            </a:clrChange>
          </a:blip>
          <a:srcRect l="30000" t="3807" r="29285" b="16243"/>
          <a:stretch>
            <a:fillRect/>
          </a:stretch>
        </p:blipFill>
        <p:spPr bwMode="auto">
          <a:xfrm>
            <a:off x="6354619" y="1549548"/>
            <a:ext cx="2428892" cy="2684565"/>
          </a:xfrm>
          <a:prstGeom prst="rect">
            <a:avLst/>
          </a:prstGeom>
          <a:noFill/>
        </p:spPr>
      </p:pic>
      <p:sp>
        <p:nvSpPr>
          <p:cNvPr id="4" name="Прямоугольник 3"/>
          <p:cNvSpPr/>
          <p:nvPr/>
        </p:nvSpPr>
        <p:spPr>
          <a:xfrm>
            <a:off x="357158" y="2000240"/>
            <a:ext cx="6072230" cy="2246769"/>
          </a:xfrm>
          <a:prstGeom prst="rect">
            <a:avLst/>
          </a:prstGeom>
        </p:spPr>
        <p:txBody>
          <a:bodyPr wrap="square">
            <a:spAutoFit/>
          </a:bodyPr>
          <a:lstStyle/>
          <a:p>
            <a:pPr algn="ctr"/>
            <a:r>
              <a:rPr lang="ru-RU" sz="2000" dirty="0" smtClean="0"/>
              <a:t>Принтер предназначается для печатания документов с шрифтом Брайля. Устройство использует для печати обычную бумагу. Особенностью принтера является полное голосовое сопровождение операций и режимов работы и автоматическая подача бумаги в принтер. Скорость тиснения бумаги составляет 300 страниц формата A4 в час. </a:t>
            </a:r>
            <a:endParaRPr lang="ru-RU" sz="2000" dirty="0"/>
          </a:p>
        </p:txBody>
      </p:sp>
      <p:sp>
        <p:nvSpPr>
          <p:cNvPr id="5" name="Прямоугольник 4"/>
          <p:cNvSpPr/>
          <p:nvPr/>
        </p:nvSpPr>
        <p:spPr>
          <a:xfrm>
            <a:off x="3929058" y="357166"/>
            <a:ext cx="4851122" cy="1200329"/>
          </a:xfrm>
          <a:prstGeom prst="rect">
            <a:avLst/>
          </a:prstGeom>
          <a:noFill/>
        </p:spPr>
        <p:txBody>
          <a:bodyPr wrap="square" lIns="91440" tIns="45720" rIns="91440" bIns="45720">
            <a:spAutoFit/>
          </a:bodyPr>
          <a:lstStyle/>
          <a:p>
            <a:pPr algn="ct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Брайлевский</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принтер </a:t>
            </a:r>
          </a:p>
          <a:p>
            <a:pPr algn="ct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Index</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Everest-D</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V4</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94"/>
          <a:stretch/>
        </p:blipFill>
        <p:spPr bwMode="auto">
          <a:xfrm>
            <a:off x="539552" y="4234113"/>
            <a:ext cx="3024336" cy="211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635" b="9551"/>
          <a:stretch/>
        </p:blipFill>
        <p:spPr bwMode="auto">
          <a:xfrm>
            <a:off x="4608679" y="4379270"/>
            <a:ext cx="3491880" cy="198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071678"/>
            <a:ext cx="8286808" cy="3139321"/>
          </a:xfrm>
          <a:prstGeom prst="rect">
            <a:avLst/>
          </a:prstGeom>
        </p:spPr>
        <p:txBody>
          <a:bodyPr wrap="square">
            <a:spAutoFit/>
          </a:bodyPr>
          <a:lstStyle/>
          <a:p>
            <a:pPr algn="ct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Бытовые </a:t>
            </a:r>
            <a:r>
              <a:rPr lang="ru-RU" sz="6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тифлотехнические</a:t>
            </a: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 средства </a:t>
            </a:r>
            <a:endParaRPr lang="ru-RU" sz="6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714612" y="1214422"/>
            <a:ext cx="3071802" cy="1323439"/>
          </a:xfrm>
          <a:prstGeom prst="rect">
            <a:avLst/>
          </a:prstGeom>
        </p:spPr>
        <p:txBody>
          <a:bodyPr wrap="square">
            <a:spAutoFit/>
          </a:bodyPr>
          <a:lstStyle/>
          <a:p>
            <a:pPr algn="ctr"/>
            <a:r>
              <a:rPr lang="ru-RU" sz="2000" dirty="0" smtClean="0">
                <a:latin typeface="Times New Roman" pitchFamily="18" charset="0"/>
                <a:cs typeface="Times New Roman" pitchFamily="18" charset="0"/>
              </a:rPr>
              <a:t>Данная трость белого цвета выполнена из прочного и легкого алюминиевого сплава. </a:t>
            </a:r>
            <a:endParaRPr lang="ru-RU" sz="2000" dirty="0">
              <a:latin typeface="Times New Roman" pitchFamily="18" charset="0"/>
              <a:cs typeface="Times New Roman" pitchFamily="18" charset="0"/>
            </a:endParaRPr>
          </a:p>
        </p:txBody>
      </p:sp>
      <p:pic>
        <p:nvPicPr>
          <p:cNvPr id="48132" name="Picture 4" descr="http://birmaga.ru/dosta/%D0%A2%D1%80%D0%BE%D1%81%D1%82%D0%B8%20%D0%BE%D0%BF%D0%BE%D1%80%D0%BD%D1%8B%D0%B5a/27083_html_m2b4915cc.jpg"/>
          <p:cNvPicPr>
            <a:picLocks noChangeAspect="1" noChangeArrowheads="1"/>
          </p:cNvPicPr>
          <p:nvPr/>
        </p:nvPicPr>
        <p:blipFill>
          <a:blip r:embed="rId2" cstate="print"/>
          <a:srcRect/>
          <a:stretch>
            <a:fillRect/>
          </a:stretch>
        </p:blipFill>
        <p:spPr bwMode="auto">
          <a:xfrm>
            <a:off x="428596" y="1071546"/>
            <a:ext cx="2286016" cy="2286016"/>
          </a:xfrm>
          <a:prstGeom prst="rect">
            <a:avLst/>
          </a:prstGeom>
          <a:noFill/>
        </p:spPr>
      </p:pic>
      <p:pic>
        <p:nvPicPr>
          <p:cNvPr id="48134" name="Picture 6" descr="http://www.propartner.ru/uploads_img/prop_item/user-80010/r9/175x163/prop-products-80010-1475928021-3.jpg"/>
          <p:cNvPicPr>
            <a:picLocks noChangeAspect="1" noChangeArrowheads="1"/>
          </p:cNvPicPr>
          <p:nvPr/>
        </p:nvPicPr>
        <p:blipFill>
          <a:blip r:embed="rId3" cstate="print"/>
          <a:srcRect/>
          <a:stretch>
            <a:fillRect/>
          </a:stretch>
        </p:blipFill>
        <p:spPr bwMode="auto">
          <a:xfrm>
            <a:off x="5912079" y="1000108"/>
            <a:ext cx="2660449" cy="1928826"/>
          </a:xfrm>
          <a:prstGeom prst="rect">
            <a:avLst/>
          </a:prstGeom>
          <a:noFill/>
        </p:spPr>
      </p:pic>
      <p:sp>
        <p:nvSpPr>
          <p:cNvPr id="7" name="Прямоугольник 6"/>
          <p:cNvSpPr/>
          <p:nvPr/>
        </p:nvSpPr>
        <p:spPr>
          <a:xfrm>
            <a:off x="1071538" y="428604"/>
            <a:ext cx="7201330"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Тактильная белая трость, складная</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2714612" y="2857496"/>
            <a:ext cx="4991430" cy="646331"/>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Электронная трость </a:t>
            </a:r>
            <a:r>
              <a:rPr lang="en-US"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RAY</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0" name="Picture 2" descr="Электронная"/>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57884" y="3571876"/>
            <a:ext cx="2949966" cy="1928826"/>
          </a:xfrm>
          <a:prstGeom prst="rect">
            <a:avLst/>
          </a:prstGeom>
          <a:noFill/>
        </p:spPr>
      </p:pic>
      <p:sp>
        <p:nvSpPr>
          <p:cNvPr id="11" name="Прямоугольник 10"/>
          <p:cNvSpPr/>
          <p:nvPr/>
        </p:nvSpPr>
        <p:spPr>
          <a:xfrm>
            <a:off x="428596" y="3571876"/>
            <a:ext cx="5572164" cy="1323439"/>
          </a:xfrm>
          <a:prstGeom prst="rect">
            <a:avLst/>
          </a:prstGeom>
        </p:spPr>
        <p:txBody>
          <a:bodyPr wrap="square">
            <a:spAutoFit/>
          </a:bodyPr>
          <a:lstStyle/>
          <a:p>
            <a:r>
              <a:rPr lang="ru-RU" sz="2000" dirty="0" err="1" smtClean="0">
                <a:latin typeface="Times New Roman" pitchFamily="18" charset="0"/>
                <a:cs typeface="Times New Roman" pitchFamily="18" charset="0"/>
              </a:rPr>
              <a:t>Ray</a:t>
            </a:r>
            <a:r>
              <a:rPr lang="ru-RU" sz="2000" dirty="0" smtClean="0">
                <a:latin typeface="Times New Roman" pitchFamily="18" charset="0"/>
                <a:cs typeface="Times New Roman" pitchFamily="18" charset="0"/>
              </a:rPr>
              <a:t> – небольшое, портативное устройство (50 г). Работающее от 2 аккумуляторных батареек и помещающееся в любой карман. Она основанная на ультразвуковой технологии. </a:t>
            </a:r>
            <a:endParaRPr lang="ru-RU" sz="2000" dirty="0">
              <a:latin typeface="Times New Roman" pitchFamily="18" charset="0"/>
              <a:cs typeface="Times New Roman" pitchFamily="18" charset="0"/>
            </a:endParaRPr>
          </a:p>
        </p:txBody>
      </p:sp>
      <p:sp>
        <p:nvSpPr>
          <p:cNvPr id="12" name="Прямоугольник 11"/>
          <p:cNvSpPr/>
          <p:nvPr/>
        </p:nvSpPr>
        <p:spPr>
          <a:xfrm>
            <a:off x="357158" y="4929198"/>
            <a:ext cx="7000924" cy="1323439"/>
          </a:xfrm>
          <a:prstGeom prst="rect">
            <a:avLst/>
          </a:prstGeom>
        </p:spPr>
        <p:txBody>
          <a:bodyPr wrap="square">
            <a:spAutoFit/>
          </a:bodyPr>
          <a:lstStyle/>
          <a:p>
            <a:r>
              <a:rPr lang="ru-RU" sz="2000" dirty="0" smtClean="0">
                <a:latin typeface="Times New Roman" pitchFamily="18" charset="0"/>
                <a:cs typeface="Times New Roman" pitchFamily="18" charset="0"/>
              </a:rPr>
              <a:t>Этот прибор является дополнением к белой трости и помогает пользователю при помощи ультразвуковых датчиков заранее (до 2,85 метров) заметить предметы и препятствия и оповестить посредством звукового сигнала или вибрации . </a:t>
            </a:r>
            <a:endParaRPr lang="ru-RU" sz="20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786058"/>
            <a:ext cx="8072494" cy="2862322"/>
          </a:xfrm>
          <a:prstGeom prst="rect">
            <a:avLst/>
          </a:prstGeom>
        </p:spPr>
        <p:txBody>
          <a:bodyPr wrap="square">
            <a:spAutoFit/>
          </a:bodyPr>
          <a:lstStyle/>
          <a:p>
            <a:pPr algn="ctr"/>
            <a:r>
              <a:rPr lang="ru-RU" sz="2000" dirty="0" smtClean="0">
                <a:latin typeface="Times New Roman" pitchFamily="18" charset="0"/>
                <a:cs typeface="Times New Roman" pitchFamily="18" charset="0"/>
              </a:rPr>
              <a:t>предназначены для использования в качестве вспомогательного устройства при ориентировании в пространстве незрячих и слабовидящих людей. Устройства призваны облегчить повседневную жизнь незрячих, предлагая различные полезные функции:</a:t>
            </a:r>
          </a:p>
          <a:p>
            <a:pPr algn="ctr"/>
            <a:r>
              <a:rPr lang="ru-RU" sz="2000" dirty="0" smtClean="0">
                <a:latin typeface="Times New Roman" pitchFamily="18" charset="0"/>
                <a:cs typeface="Times New Roman" pitchFamily="18" charset="0"/>
              </a:rPr>
              <a:t>- прокладывание маршрутов;</a:t>
            </a:r>
          </a:p>
          <a:p>
            <a:pPr algn="ctr"/>
            <a:r>
              <a:rPr lang="ru-RU" sz="2000" dirty="0" smtClean="0">
                <a:latin typeface="Times New Roman" pitchFamily="18" charset="0"/>
                <a:cs typeface="Times New Roman" pitchFamily="18" charset="0"/>
              </a:rPr>
              <a:t>- описание окружающего мира (здания, учреждения, перекрестки);</a:t>
            </a:r>
          </a:p>
          <a:p>
            <a:pPr algn="ctr"/>
            <a:r>
              <a:rPr lang="ru-RU" sz="2000" dirty="0" smtClean="0">
                <a:latin typeface="Times New Roman" pitchFamily="18" charset="0"/>
                <a:cs typeface="Times New Roman" pitchFamily="18" charset="0"/>
              </a:rPr>
              <a:t>- предупреждение об опасности (дорожные знаки, ямы, ступени);</a:t>
            </a:r>
          </a:p>
          <a:p>
            <a:pPr algn="ctr"/>
            <a:r>
              <a:rPr lang="ru-RU" sz="2000" dirty="0" smtClean="0">
                <a:latin typeface="Times New Roman" pitchFamily="18" charset="0"/>
                <a:cs typeface="Times New Roman" pitchFamily="18" charset="0"/>
              </a:rPr>
              <a:t>чтение вывесок, надписей, денежных купюр;</a:t>
            </a:r>
          </a:p>
          <a:p>
            <a:pPr algn="ctr"/>
            <a:r>
              <a:rPr lang="ru-RU" sz="2000" dirty="0" smtClean="0">
                <a:latin typeface="Times New Roman" pitchFamily="18" charset="0"/>
                <a:cs typeface="Times New Roman" pitchFamily="18" charset="0"/>
              </a:rPr>
              <a:t>голосовое информирование.</a:t>
            </a:r>
            <a:endParaRPr lang="ru-RU" sz="2000" dirty="0">
              <a:latin typeface="Times New Roman" pitchFamily="18" charset="0"/>
              <a:cs typeface="Times New Roman" pitchFamily="18" charset="0"/>
            </a:endParaRPr>
          </a:p>
        </p:txBody>
      </p:sp>
      <p:pic>
        <p:nvPicPr>
          <p:cNvPr id="48130" name="Picture 2" descr="OrNavi"/>
          <p:cNvPicPr>
            <a:picLocks noChangeAspect="1" noChangeArrowheads="1"/>
          </p:cNvPicPr>
          <p:nvPr/>
        </p:nvPicPr>
        <p:blipFill>
          <a:blip r:embed="rId2" cstate="print">
            <a:clrChange>
              <a:clrFrom>
                <a:srgbClr val="FBFEFF"/>
              </a:clrFrom>
              <a:clrTo>
                <a:srgbClr val="FBFEFF">
                  <a:alpha val="0"/>
                </a:srgbClr>
              </a:clrTo>
            </a:clrChange>
          </a:blip>
          <a:srcRect l="14563" t="21845" r="15048" b="17475"/>
          <a:stretch>
            <a:fillRect/>
          </a:stretch>
        </p:blipFill>
        <p:spPr bwMode="auto">
          <a:xfrm>
            <a:off x="571472" y="1000108"/>
            <a:ext cx="2071702" cy="1785950"/>
          </a:xfrm>
          <a:prstGeom prst="rect">
            <a:avLst/>
          </a:prstGeom>
          <a:noFill/>
        </p:spPr>
      </p:pic>
      <p:pic>
        <p:nvPicPr>
          <p:cNvPr id="48132" name="Picture 4" descr="OrCV"/>
          <p:cNvPicPr>
            <a:picLocks noChangeAspect="1" noChangeArrowheads="1"/>
          </p:cNvPicPr>
          <p:nvPr/>
        </p:nvPicPr>
        <p:blipFill>
          <a:blip r:embed="rId3" cstate="print">
            <a:clrChange>
              <a:clrFrom>
                <a:srgbClr val="F9FBFE"/>
              </a:clrFrom>
              <a:clrTo>
                <a:srgbClr val="F9FBFE">
                  <a:alpha val="0"/>
                </a:srgbClr>
              </a:clrTo>
            </a:clrChange>
          </a:blip>
          <a:srcRect t="16990" r="10194" b="15048"/>
          <a:stretch>
            <a:fillRect/>
          </a:stretch>
        </p:blipFill>
        <p:spPr bwMode="auto">
          <a:xfrm>
            <a:off x="6286512" y="1071546"/>
            <a:ext cx="2171205" cy="1643074"/>
          </a:xfrm>
          <a:prstGeom prst="rect">
            <a:avLst/>
          </a:prstGeom>
          <a:noFill/>
        </p:spPr>
      </p:pic>
      <p:sp>
        <p:nvSpPr>
          <p:cNvPr id="5" name="Прямоугольник 4"/>
          <p:cNvSpPr/>
          <p:nvPr/>
        </p:nvSpPr>
        <p:spPr>
          <a:xfrm>
            <a:off x="857224" y="357166"/>
            <a:ext cx="7354582" cy="1200329"/>
          </a:xfrm>
          <a:prstGeom prst="rect">
            <a:avLst/>
          </a:prstGeom>
          <a:noFill/>
        </p:spPr>
        <p:txBody>
          <a:bodyPr wrap="squar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Oriense</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 устройства для незрячих и слабовидящих</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6" name="Прямоугольник 5"/>
          <p:cNvSpPr/>
          <p:nvPr/>
        </p:nvSpPr>
        <p:spPr>
          <a:xfrm>
            <a:off x="2714612" y="1500174"/>
            <a:ext cx="3571900" cy="1323439"/>
          </a:xfrm>
          <a:prstGeom prst="rect">
            <a:avLst/>
          </a:prstGeom>
        </p:spPr>
        <p:txBody>
          <a:bodyPr wrap="square">
            <a:spAutoFit/>
          </a:bodyPr>
          <a:lstStyle/>
          <a:p>
            <a:pPr algn="ctr"/>
            <a:r>
              <a:rPr lang="ru-RU" sz="2000" dirty="0" err="1" smtClean="0">
                <a:latin typeface="Times New Roman" pitchFamily="18" charset="0"/>
                <a:cs typeface="Times New Roman" pitchFamily="18" charset="0"/>
              </a:rPr>
              <a:t>Oriense</a:t>
            </a:r>
            <a:r>
              <a:rPr lang="ru-RU" sz="2000" dirty="0" smtClean="0">
                <a:latin typeface="Times New Roman" pitchFamily="18" charset="0"/>
                <a:cs typeface="Times New Roman" pitchFamily="18" charset="0"/>
              </a:rPr>
              <a:t> представляет уникальную разработку –</a:t>
            </a:r>
          </a:p>
          <a:p>
            <a:pPr algn="ctr"/>
            <a:r>
              <a:rPr lang="ru-RU" sz="2000" dirty="0" smtClean="0">
                <a:latin typeface="Times New Roman" pitchFamily="18" charset="0"/>
                <a:cs typeface="Times New Roman" pitchFamily="18" charset="0"/>
              </a:rPr>
              <a:t>из навигатора </a:t>
            </a:r>
            <a:r>
              <a:rPr lang="ru-RU" sz="2000" dirty="0" err="1" smtClean="0">
                <a:latin typeface="Times New Roman" pitchFamily="18" charset="0"/>
                <a:cs typeface="Times New Roman" pitchFamily="18" charset="0"/>
              </a:rPr>
              <a:t>OrNavi</a:t>
            </a:r>
            <a:r>
              <a:rPr lang="ru-RU" sz="2000" dirty="0" smtClean="0">
                <a:latin typeface="Times New Roman" pitchFamily="18" charset="0"/>
                <a:cs typeface="Times New Roman" pitchFamily="18" charset="0"/>
              </a:rPr>
              <a:t> </a:t>
            </a:r>
          </a:p>
          <a:p>
            <a:pPr algn="ctr"/>
            <a:r>
              <a:rPr lang="ru-RU" sz="2000" dirty="0" smtClean="0">
                <a:latin typeface="Times New Roman" pitchFamily="18" charset="0"/>
                <a:cs typeface="Times New Roman" pitchFamily="18" charset="0"/>
              </a:rPr>
              <a:t>и камеры </a:t>
            </a:r>
            <a:r>
              <a:rPr lang="ru-RU" sz="2000" dirty="0" err="1" smtClean="0">
                <a:latin typeface="Times New Roman" pitchFamily="18" charset="0"/>
                <a:cs typeface="Times New Roman" pitchFamily="18" charset="0"/>
              </a:rPr>
              <a:t>OrCV</a:t>
            </a:r>
            <a:r>
              <a:rPr lang="ru-RU" sz="2000" dirty="0" smtClean="0">
                <a:latin typeface="Times New Roman" pitchFamily="18" charset="0"/>
                <a:cs typeface="Times New Roman" pitchFamily="18" charset="0"/>
              </a:rPr>
              <a:t>, которые </a:t>
            </a:r>
            <a:endParaRPr lang="ru-RU" sz="2000"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veta\Desktop\фото дети брайль\дети коррекционка\IMG_3543.JPG"/>
          <p:cNvPicPr>
            <a:picLocks noChangeAspect="1" noChangeArrowheads="1"/>
          </p:cNvPicPr>
          <p:nvPr/>
        </p:nvPicPr>
        <p:blipFill>
          <a:blip r:embed="rId2" cstate="print"/>
          <a:srcRect/>
          <a:stretch>
            <a:fillRect/>
          </a:stretch>
        </p:blipFill>
        <p:spPr bwMode="auto">
          <a:xfrm>
            <a:off x="500034" y="3631456"/>
            <a:ext cx="3714776" cy="2786082"/>
          </a:xfrm>
          <a:prstGeom prst="rect">
            <a:avLst/>
          </a:prstGeom>
          <a:noFill/>
        </p:spPr>
      </p:pic>
      <p:sp>
        <p:nvSpPr>
          <p:cNvPr id="6" name="Прямоугольник 5"/>
          <p:cNvSpPr/>
          <p:nvPr/>
        </p:nvSpPr>
        <p:spPr>
          <a:xfrm>
            <a:off x="2786050" y="285728"/>
            <a:ext cx="5967218" cy="1754326"/>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Говорящий сенсорный телефон для слабовидящих и слепых</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7" name="Прямоугольник 6"/>
          <p:cNvSpPr/>
          <p:nvPr/>
        </p:nvSpPr>
        <p:spPr>
          <a:xfrm>
            <a:off x="428596" y="2000240"/>
            <a:ext cx="4286280"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смартфон с </a:t>
            </a:r>
            <a:r>
              <a:rPr lang="en-US" sz="2000" dirty="0" smtClean="0">
                <a:latin typeface="Times New Roman" pitchFamily="18" charset="0"/>
                <a:cs typeface="Times New Roman" pitchFamily="18" charset="0"/>
              </a:rPr>
              <a:t>Android 2.3</a:t>
            </a:r>
          </a:p>
          <a:p>
            <a:pPr algn="ctr"/>
            <a:r>
              <a:rPr lang="ru-RU" sz="2000" dirty="0" smtClean="0">
                <a:latin typeface="Times New Roman" pitchFamily="18" charset="0"/>
                <a:cs typeface="Times New Roman" pitchFamily="18" charset="0"/>
              </a:rPr>
              <a:t>экран 4.5", разрешение 800</a:t>
            </a:r>
            <a:r>
              <a:rPr lang="en-US" sz="2000" dirty="0" smtClean="0">
                <a:latin typeface="Times New Roman" pitchFamily="18" charset="0"/>
                <a:cs typeface="Times New Roman" pitchFamily="18" charset="0"/>
              </a:rPr>
              <a:t>x480</a:t>
            </a:r>
          </a:p>
          <a:p>
            <a:pPr algn="ctr"/>
            <a:r>
              <a:rPr lang="ru-RU" sz="2000" dirty="0" smtClean="0">
                <a:latin typeface="Times New Roman" pitchFamily="18" charset="0"/>
                <a:cs typeface="Times New Roman" pitchFamily="18" charset="0"/>
              </a:rPr>
              <a:t>камера 8 МП, </a:t>
            </a:r>
            <a:r>
              <a:rPr lang="ru-RU" sz="2000" dirty="0" err="1" smtClean="0">
                <a:latin typeface="Times New Roman" pitchFamily="18" charset="0"/>
                <a:cs typeface="Times New Roman" pitchFamily="18" charset="0"/>
              </a:rPr>
              <a:t>автофокус</a:t>
            </a:r>
            <a:endParaRPr lang="ru-RU" sz="2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память 16 Гб, слот для карты памяти</a:t>
            </a:r>
          </a:p>
          <a:p>
            <a:pPr algn="ctr"/>
            <a:r>
              <a:rPr lang="ru-RU" sz="2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G, 4G LTE, Wi-Fi, </a:t>
            </a:r>
            <a:endParaRPr lang="ru-RU" sz="2000" dirty="0">
              <a:latin typeface="Times New Roman" pitchFamily="18" charset="0"/>
              <a:cs typeface="Times New Roman" pitchFamily="18" charset="0"/>
            </a:endParaRPr>
          </a:p>
        </p:txBody>
      </p:sp>
      <p:pic>
        <p:nvPicPr>
          <p:cNvPr id="9218" name="Picture 2" descr="http://samsung-galaxy.mobi/wp-content/uploads/2013/07/06-1.jpg"/>
          <p:cNvPicPr>
            <a:picLocks noChangeAspect="1" noChangeArrowheads="1"/>
          </p:cNvPicPr>
          <p:nvPr/>
        </p:nvPicPr>
        <p:blipFill>
          <a:blip r:embed="rId3" cstate="print">
            <a:clrChange>
              <a:clrFrom>
                <a:srgbClr val="FFFFFF"/>
              </a:clrFrom>
              <a:clrTo>
                <a:srgbClr val="FFFFFF">
                  <a:alpha val="0"/>
                </a:srgbClr>
              </a:clrTo>
            </a:clrChange>
          </a:blip>
          <a:srcRect l="6508" t="6250" r="5962" b="6250"/>
          <a:stretch>
            <a:fillRect/>
          </a:stretch>
        </p:blipFill>
        <p:spPr bwMode="auto">
          <a:xfrm>
            <a:off x="4643438" y="2071678"/>
            <a:ext cx="4143404" cy="3000396"/>
          </a:xfrm>
          <a:prstGeom prst="rect">
            <a:avLst/>
          </a:prstGeom>
          <a:noFill/>
        </p:spPr>
      </p:pic>
      <p:sp>
        <p:nvSpPr>
          <p:cNvPr id="9" name="Прямоугольник 8"/>
          <p:cNvSpPr/>
          <p:nvPr/>
        </p:nvSpPr>
        <p:spPr>
          <a:xfrm>
            <a:off x="4143372" y="5143512"/>
            <a:ext cx="4572000" cy="923330"/>
          </a:xfrm>
          <a:prstGeom prst="rect">
            <a:avLst/>
          </a:prstGeom>
        </p:spPr>
        <p:txBody>
          <a:bodyPr>
            <a:spAutoFit/>
          </a:bodyPr>
          <a:lstStyle/>
          <a:p>
            <a:pPr algn="ctr"/>
            <a:r>
              <a:rPr lang="en-US" dirty="0" smtClean="0">
                <a:latin typeface="Times New Roman" pitchFamily="18" charset="0"/>
                <a:cs typeface="Times New Roman" pitchFamily="18" charset="0"/>
              </a:rPr>
              <a:t>Bluetooth, NFC, GPS</a:t>
            </a:r>
          </a:p>
          <a:p>
            <a:pPr algn="ctr"/>
            <a:r>
              <a:rPr lang="ru-RU" dirty="0" smtClean="0">
                <a:latin typeface="Times New Roman" pitchFamily="18" charset="0"/>
                <a:cs typeface="Times New Roman" pitchFamily="18" charset="0"/>
              </a:rPr>
              <a:t>аккумулятор 1850 </a:t>
            </a:r>
            <a:r>
              <a:rPr lang="ru-RU" dirty="0" err="1" smtClean="0">
                <a:latin typeface="Times New Roman" pitchFamily="18" charset="0"/>
                <a:cs typeface="Times New Roman" pitchFamily="18" charset="0"/>
              </a:rPr>
              <a:t>мА⋅ч</a:t>
            </a: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вес 132 г, Ш</a:t>
            </a:r>
            <a:r>
              <a:rPr lang="en-US" dirty="0" smtClean="0">
                <a:latin typeface="Times New Roman" pitchFamily="18" charset="0"/>
                <a:cs typeface="Times New Roman" pitchFamily="18" charset="0"/>
              </a:rPr>
              <a:t>x</a:t>
            </a:r>
            <a:r>
              <a:rPr lang="ru-RU" dirty="0" smtClean="0">
                <a:latin typeface="Times New Roman" pitchFamily="18" charset="0"/>
                <a:cs typeface="Times New Roman" pitchFamily="18" charset="0"/>
              </a:rPr>
              <a:t>В</a:t>
            </a:r>
            <a:r>
              <a:rPr lang="en-US" dirty="0" smtClean="0">
                <a:latin typeface="Times New Roman" pitchFamily="18" charset="0"/>
                <a:cs typeface="Times New Roman" pitchFamily="18" charset="0"/>
              </a:rPr>
              <a:t>x</a:t>
            </a:r>
            <a:r>
              <a:rPr lang="ru-RU" dirty="0" smtClean="0">
                <a:latin typeface="Times New Roman" pitchFamily="18" charset="0"/>
                <a:cs typeface="Times New Roman" pitchFamily="18" charset="0"/>
              </a:rPr>
              <a:t>Т 69.97</a:t>
            </a:r>
            <a:r>
              <a:rPr lang="en-US" dirty="0" smtClean="0">
                <a:latin typeface="Times New Roman" pitchFamily="18" charset="0"/>
                <a:cs typeface="Times New Roman" pitchFamily="18" charset="0"/>
              </a:rPr>
              <a:t>x130.82x9.39 </a:t>
            </a:r>
            <a:r>
              <a:rPr lang="ru-RU" dirty="0" smtClean="0">
                <a:latin typeface="Times New Roman" pitchFamily="18" charset="0"/>
                <a:cs typeface="Times New Roman" pitchFamily="18" charset="0"/>
              </a:rPr>
              <a:t>мм</a:t>
            </a:r>
            <a:endParaRPr lang="ru-RU"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www.istok-audio.com/upload/iblock/280/17358.jpg"/>
          <p:cNvPicPr>
            <a:picLocks noChangeAspect="1" noChangeArrowheads="1"/>
          </p:cNvPicPr>
          <p:nvPr/>
        </p:nvPicPr>
        <p:blipFill>
          <a:blip r:embed="rId2" cstate="print"/>
          <a:srcRect l="5000" r="5000"/>
          <a:stretch>
            <a:fillRect/>
          </a:stretch>
        </p:blipFill>
        <p:spPr bwMode="auto">
          <a:xfrm>
            <a:off x="357158" y="714356"/>
            <a:ext cx="2571768" cy="2291969"/>
          </a:xfrm>
          <a:prstGeom prst="rect">
            <a:avLst/>
          </a:prstGeom>
          <a:noFill/>
        </p:spPr>
      </p:pic>
      <p:sp>
        <p:nvSpPr>
          <p:cNvPr id="4" name="Прямоугольник 3"/>
          <p:cNvSpPr/>
          <p:nvPr/>
        </p:nvSpPr>
        <p:spPr>
          <a:xfrm>
            <a:off x="3607587" y="3344127"/>
            <a:ext cx="4500594" cy="3170099"/>
          </a:xfrm>
          <a:prstGeom prst="rect">
            <a:avLst/>
          </a:prstGeom>
        </p:spPr>
        <p:txBody>
          <a:bodyPr wrap="square">
            <a:spAutoFit/>
          </a:bodyPr>
          <a:lstStyle/>
          <a:p>
            <a:pPr algn="ctr"/>
            <a:r>
              <a:rPr lang="ru-RU" sz="2000" b="1" dirty="0" smtClean="0">
                <a:latin typeface="Times New Roman" pitchFamily="18" charset="0"/>
                <a:cs typeface="Times New Roman" pitchFamily="18" charset="0"/>
              </a:rPr>
              <a:t>Основные характеристики:</a:t>
            </a:r>
            <a:endParaRPr lang="ru-RU" sz="2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до 8 разрядов на дисплее; озвучивание набранных цифр, арифметических операций и результатов вычислений чётким женским голосом на русском языке; встроенные часы с 12 часовым форматом времени (отображаются на дисплее);</a:t>
            </a:r>
          </a:p>
          <a:p>
            <a:pPr algn="ctr"/>
            <a:r>
              <a:rPr lang="ru-RU" sz="2000" dirty="0" smtClean="0">
                <a:latin typeface="Times New Roman" pitchFamily="18" charset="0"/>
                <a:cs typeface="Times New Roman" pitchFamily="18" charset="0"/>
              </a:rPr>
              <a:t>встроенный будильник;</a:t>
            </a:r>
          </a:p>
          <a:p>
            <a:pPr algn="ctr"/>
            <a:r>
              <a:rPr lang="ru-RU" sz="2000" dirty="0" smtClean="0">
                <a:latin typeface="Times New Roman" pitchFamily="18" charset="0"/>
                <a:cs typeface="Times New Roman" pitchFamily="18" charset="0"/>
              </a:rPr>
              <a:t>возможность отключения звука;</a:t>
            </a:r>
            <a:endParaRPr lang="ru-RU" sz="2000" dirty="0">
              <a:latin typeface="Times New Roman" pitchFamily="18" charset="0"/>
              <a:cs typeface="Times New Roman" pitchFamily="18" charset="0"/>
            </a:endParaRPr>
          </a:p>
        </p:txBody>
      </p:sp>
      <p:sp>
        <p:nvSpPr>
          <p:cNvPr id="5" name="Прямоугольник 4"/>
          <p:cNvSpPr/>
          <p:nvPr/>
        </p:nvSpPr>
        <p:spPr>
          <a:xfrm>
            <a:off x="3857620" y="357166"/>
            <a:ext cx="4929222"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Калькулятор с речевым выходом</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6" name="Прямоугольник 5"/>
          <p:cNvSpPr/>
          <p:nvPr/>
        </p:nvSpPr>
        <p:spPr>
          <a:xfrm>
            <a:off x="2928926" y="1500174"/>
            <a:ext cx="5857916" cy="1938992"/>
          </a:xfrm>
          <a:prstGeom prst="rect">
            <a:avLst/>
          </a:prstGeom>
        </p:spPr>
        <p:txBody>
          <a:bodyPr wrap="square">
            <a:spAutoFit/>
          </a:bodyPr>
          <a:lstStyle/>
          <a:p>
            <a:r>
              <a:rPr lang="ru-RU" sz="2000" dirty="0" smtClean="0">
                <a:latin typeface="Times New Roman" pitchFamily="18" charset="0"/>
                <a:cs typeface="Times New Roman" pitchFamily="18" charset="0"/>
              </a:rPr>
              <a:t>Говорящий электронный калькулятор предназначен для выполнения математических расчётов. Удобен для людей с ослабленным зрением благодаря наличию речевого выхода. Может использоваться как в домашних условиях, так и в образовательных учреждениях.</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83" t="12936"/>
          <a:stretch/>
        </p:blipFill>
        <p:spPr bwMode="auto">
          <a:xfrm>
            <a:off x="375818" y="3122800"/>
            <a:ext cx="2557664" cy="326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2143116"/>
            <a:ext cx="8143932" cy="3139321"/>
          </a:xfrm>
          <a:prstGeom prst="rect">
            <a:avLst/>
          </a:prstGeom>
        </p:spPr>
        <p:txBody>
          <a:bodyPr wrap="square">
            <a:spAutoFit/>
          </a:bodyPr>
          <a:lstStyle/>
          <a:p>
            <a:pPr algn="ct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Учебные </a:t>
            </a:r>
            <a:r>
              <a:rPr lang="ru-RU" sz="6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тифлотехнические</a:t>
            </a:r>
            <a:r>
              <a:rPr lang="ru-RU" sz="6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latin typeface="Arial" pitchFamily="34" charset="0"/>
                <a:ea typeface="Times New Roman" pitchFamily="18" charset="0"/>
                <a:cs typeface="Times New Roman" pitchFamily="18" charset="0"/>
              </a:rPr>
              <a:t> средства </a:t>
            </a:r>
            <a:endParaRPr lang="ru-RU" sz="6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www.starmlad.ru/upload/iblock/01d/01d09c4df3ab4a17789c92d6f48fdb2a.jpg"/>
          <p:cNvPicPr>
            <a:picLocks noChangeAspect="1" noChangeArrowheads="1"/>
          </p:cNvPicPr>
          <p:nvPr/>
        </p:nvPicPr>
        <p:blipFill>
          <a:blip r:embed="rId2" cstate="print">
            <a:clrChange>
              <a:clrFrom>
                <a:srgbClr val="FFFFFF"/>
              </a:clrFrom>
              <a:clrTo>
                <a:srgbClr val="FFFFFF">
                  <a:alpha val="0"/>
                </a:srgbClr>
              </a:clrTo>
            </a:clrChange>
          </a:blip>
          <a:srcRect l="2857" t="11429" r="2857" b="8571"/>
          <a:stretch>
            <a:fillRect/>
          </a:stretch>
        </p:blipFill>
        <p:spPr bwMode="auto">
          <a:xfrm>
            <a:off x="1618879" y="3986490"/>
            <a:ext cx="1903312" cy="2422398"/>
          </a:xfrm>
          <a:prstGeom prst="rect">
            <a:avLst/>
          </a:prstGeom>
          <a:noFill/>
        </p:spPr>
      </p:pic>
      <p:pic>
        <p:nvPicPr>
          <p:cNvPr id="47108" name="Picture 4" descr="http://www.dom-del.ru/data/goods/6608/16609/big.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4723448" y="4071942"/>
            <a:ext cx="3017541" cy="2357454"/>
          </a:xfrm>
          <a:prstGeom prst="rect">
            <a:avLst/>
          </a:prstGeom>
          <a:noFill/>
        </p:spPr>
      </p:pic>
      <p:sp>
        <p:nvSpPr>
          <p:cNvPr id="8" name="Прямоугольник 7"/>
          <p:cNvSpPr/>
          <p:nvPr/>
        </p:nvSpPr>
        <p:spPr>
          <a:xfrm>
            <a:off x="851831" y="1700808"/>
            <a:ext cx="7743234"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a:t>
            </a:r>
            <a:r>
              <a:rPr lang="ru-RU" sz="2000" dirty="0" err="1" smtClean="0">
                <a:latin typeface="Times New Roman" pitchFamily="18" charset="0"/>
                <a:cs typeface="Times New Roman" pitchFamily="18" charset="0"/>
              </a:rPr>
              <a:t>Зимоходы</a:t>
            </a:r>
            <a:r>
              <a:rPr lang="ru-RU" sz="2000" dirty="0" smtClean="0">
                <a:latin typeface="Times New Roman" pitchFamily="18" charset="0"/>
                <a:cs typeface="Times New Roman" pitchFamily="18" charset="0"/>
              </a:rPr>
              <a:t>» надеваются на обувь и надёжно фиксируются на подошве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Зимоходы</a:t>
            </a:r>
            <a:r>
              <a:rPr lang="ru-RU" sz="2000" dirty="0" smtClean="0">
                <a:latin typeface="Times New Roman" pitchFamily="18" charset="0"/>
                <a:cs typeface="Times New Roman" pitchFamily="18" charset="0"/>
              </a:rPr>
              <a:t>» закрепляются на обуви следующим образом: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На носок обуви надевается короткий петлевой фиксатор (при этом металлическая цепочка располагается посередине подошвы). </a:t>
            </a:r>
          </a:p>
          <a:p>
            <a:pPr algn="ctr"/>
            <a:r>
              <a:rPr lang="ru-RU" sz="2000" dirty="0" smtClean="0">
                <a:latin typeface="Times New Roman" pitchFamily="18" charset="0"/>
                <a:cs typeface="Times New Roman" pitchFamily="18" charset="0"/>
              </a:rPr>
              <a:t>Длинным фиксатором захватывается задник обуви. </a:t>
            </a:r>
            <a:endParaRPr lang="ru-RU" sz="2000" dirty="0">
              <a:latin typeface="Times New Roman" pitchFamily="18" charset="0"/>
              <a:cs typeface="Times New Roman" pitchFamily="18" charset="0"/>
            </a:endParaRPr>
          </a:p>
        </p:txBody>
      </p:sp>
      <p:sp>
        <p:nvSpPr>
          <p:cNvPr id="6" name="Прямоугольник 5"/>
          <p:cNvSpPr/>
          <p:nvPr/>
        </p:nvSpPr>
        <p:spPr>
          <a:xfrm>
            <a:off x="642910" y="357166"/>
            <a:ext cx="5715040" cy="1138773"/>
          </a:xfrm>
          <a:prstGeom prst="rect">
            <a:avLst/>
          </a:prstGeom>
          <a:noFill/>
        </p:spPr>
        <p:txBody>
          <a:bodyPr wrap="square" lIns="91440" tIns="45720" rIns="91440" bIns="45720">
            <a:spAutoFit/>
          </a:bodyPr>
          <a:lstStyle/>
          <a:p>
            <a:pPr algn="ctr"/>
            <a:r>
              <a:rPr lang="ru-RU" sz="32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Устройство против скольжения обуви</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Зимоходы</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928794" y="1285860"/>
            <a:ext cx="5200783" cy="461665"/>
          </a:xfrm>
          <a:prstGeom prst="rect">
            <a:avLst/>
          </a:prstGeom>
        </p:spPr>
        <p:txBody>
          <a:bodyPr wrap="none">
            <a:spAutoFit/>
          </a:bodyPr>
          <a:lstStyle/>
          <a:p>
            <a:r>
              <a:rPr lang="ru-RU" sz="2400" b="1" dirty="0" smtClean="0">
                <a:solidFill>
                  <a:srgbClr val="336600"/>
                </a:solidFill>
                <a:latin typeface="Times New Roman" pitchFamily="18" charset="0"/>
                <a:cs typeface="Times New Roman" pitchFamily="18" charset="0"/>
              </a:rPr>
              <a:t>Часы наручные с речевым выходом</a:t>
            </a:r>
            <a:endParaRPr lang="ru-RU" sz="2400" b="1" dirty="0">
              <a:solidFill>
                <a:srgbClr val="336600"/>
              </a:solidFill>
              <a:latin typeface="Times New Roman" pitchFamily="18" charset="0"/>
              <a:cs typeface="Times New Roman" pitchFamily="18" charset="0"/>
            </a:endParaRPr>
          </a:p>
        </p:txBody>
      </p:sp>
      <p:sp>
        <p:nvSpPr>
          <p:cNvPr id="10" name="Прямоугольник 9"/>
          <p:cNvSpPr/>
          <p:nvPr/>
        </p:nvSpPr>
        <p:spPr>
          <a:xfrm>
            <a:off x="571472" y="1857364"/>
            <a:ext cx="8143932" cy="1569660"/>
          </a:xfrm>
          <a:prstGeom prst="rect">
            <a:avLst/>
          </a:prstGeom>
        </p:spPr>
        <p:txBody>
          <a:bodyPr wrap="square">
            <a:spAutoFit/>
          </a:bodyPr>
          <a:lstStyle/>
          <a:p>
            <a:pPr algn="ctr"/>
            <a:r>
              <a:rPr lang="ru-RU" sz="2400" dirty="0" smtClean="0">
                <a:latin typeface="Times New Roman" pitchFamily="18" charset="0"/>
                <a:cs typeface="Times New Roman" pitchFamily="18" charset="0"/>
              </a:rPr>
              <a:t>Надежные наручные часы из качественного материала оповещают о текущем времени после одного нажатия на кнопку. На ЖК-дисплее время отображается крупными цифрами.</a:t>
            </a:r>
            <a:endParaRPr lang="ru-RU" sz="2400" dirty="0">
              <a:latin typeface="Times New Roman" pitchFamily="18" charset="0"/>
              <a:cs typeface="Times New Roman" pitchFamily="18" charset="0"/>
            </a:endParaRPr>
          </a:p>
        </p:txBody>
      </p:sp>
      <p:sp>
        <p:nvSpPr>
          <p:cNvPr id="11" name="Прямоугольник 10"/>
          <p:cNvSpPr/>
          <p:nvPr/>
        </p:nvSpPr>
        <p:spPr>
          <a:xfrm>
            <a:off x="571472" y="5500702"/>
            <a:ext cx="7358114" cy="461665"/>
          </a:xfrm>
          <a:prstGeom prst="rect">
            <a:avLst/>
          </a:prstGeom>
        </p:spPr>
        <p:txBody>
          <a:bodyPr wrap="square">
            <a:spAutoFit/>
          </a:bodyPr>
          <a:lstStyle/>
          <a:p>
            <a:pPr algn="ctr"/>
            <a:r>
              <a:rPr lang="ru-RU" sz="2400" b="1" dirty="0" smtClean="0">
                <a:solidFill>
                  <a:srgbClr val="336600"/>
                </a:solidFill>
                <a:latin typeface="Times New Roman" pitchFamily="18" charset="0"/>
                <a:cs typeface="Times New Roman" pitchFamily="18" charset="0"/>
              </a:rPr>
              <a:t>Часы с речевым выходом и шрифтом Брайля </a:t>
            </a:r>
            <a:endParaRPr lang="ru-RU" sz="2400" b="1" dirty="0">
              <a:solidFill>
                <a:srgbClr val="336600"/>
              </a:solidFill>
              <a:latin typeface="Times New Roman" pitchFamily="18" charset="0"/>
              <a:cs typeface="Times New Roman" pitchFamily="18" charset="0"/>
            </a:endParaRPr>
          </a:p>
        </p:txBody>
      </p:sp>
      <p:sp>
        <p:nvSpPr>
          <p:cNvPr id="12" name="Прямоугольник 11"/>
          <p:cNvSpPr/>
          <p:nvPr/>
        </p:nvSpPr>
        <p:spPr>
          <a:xfrm>
            <a:off x="428596" y="4357694"/>
            <a:ext cx="8215370" cy="830997"/>
          </a:xfrm>
          <a:prstGeom prst="rect">
            <a:avLst/>
          </a:prstGeom>
        </p:spPr>
        <p:txBody>
          <a:bodyPr wrap="square">
            <a:spAutoFit/>
          </a:bodyPr>
          <a:lstStyle/>
          <a:p>
            <a:pPr algn="ctr"/>
            <a:r>
              <a:rPr lang="ru-RU" sz="2400" dirty="0" smtClean="0">
                <a:latin typeface="Times New Roman" pitchFamily="18" charset="0"/>
                <a:cs typeface="Times New Roman" pitchFamily="18" charset="0"/>
              </a:rPr>
              <a:t>С их помощью можно бесшумно определить время благодаря тактильным меткам на циферблате. </a:t>
            </a:r>
            <a:endParaRPr lang="ru-RU" sz="2400" dirty="0">
              <a:latin typeface="Times New Roman" pitchFamily="18" charset="0"/>
              <a:cs typeface="Times New Roman" pitchFamily="18" charset="0"/>
            </a:endParaRPr>
          </a:p>
        </p:txBody>
      </p:sp>
      <p:sp>
        <p:nvSpPr>
          <p:cNvPr id="13" name="Прямоугольник 12"/>
          <p:cNvSpPr/>
          <p:nvPr/>
        </p:nvSpPr>
        <p:spPr>
          <a:xfrm>
            <a:off x="1571604" y="3857628"/>
            <a:ext cx="5293950" cy="461665"/>
          </a:xfrm>
          <a:prstGeom prst="rect">
            <a:avLst/>
          </a:prstGeom>
        </p:spPr>
        <p:txBody>
          <a:bodyPr wrap="none">
            <a:spAutoFit/>
          </a:bodyPr>
          <a:lstStyle/>
          <a:p>
            <a:r>
              <a:rPr lang="ru-RU" sz="2400" b="1" dirty="0" smtClean="0">
                <a:solidFill>
                  <a:srgbClr val="336600"/>
                </a:solidFill>
                <a:latin typeface="Times New Roman" pitchFamily="18" charset="0"/>
                <a:cs typeface="Times New Roman" pitchFamily="18" charset="0"/>
              </a:rPr>
              <a:t>Часы наручные со шрифтом Брайля</a:t>
            </a:r>
            <a:endParaRPr lang="ru-RU" sz="2400" b="1" dirty="0">
              <a:solidFill>
                <a:srgbClr val="336600"/>
              </a:solidFill>
              <a:latin typeface="Times New Roman" pitchFamily="18" charset="0"/>
              <a:cs typeface="Times New Roman" pitchFamily="18" charset="0"/>
            </a:endParaRPr>
          </a:p>
        </p:txBody>
      </p:sp>
      <p:sp>
        <p:nvSpPr>
          <p:cNvPr id="14" name="Прямоугольник 13"/>
          <p:cNvSpPr/>
          <p:nvPr/>
        </p:nvSpPr>
        <p:spPr>
          <a:xfrm>
            <a:off x="2643174" y="428604"/>
            <a:ext cx="3281732" cy="646331"/>
          </a:xfrm>
          <a:prstGeom prst="rect">
            <a:avLst/>
          </a:prstGeom>
        </p:spPr>
        <p:txBody>
          <a:bodyPr wrap="non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cs typeface="Times New Roman" pitchFamily="18" charset="0"/>
              </a:rPr>
              <a:t>Часы наручные</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500430" y="1142984"/>
            <a:ext cx="5143536" cy="1938992"/>
          </a:xfrm>
          <a:prstGeom prst="rect">
            <a:avLst/>
          </a:prstGeom>
        </p:spPr>
        <p:txBody>
          <a:bodyPr wrap="square">
            <a:spAutoFit/>
          </a:bodyPr>
          <a:lstStyle/>
          <a:p>
            <a:pPr algn="ctr"/>
            <a:r>
              <a:rPr lang="ru-RU" sz="2400" dirty="0" smtClean="0">
                <a:latin typeface="Times New Roman" pitchFamily="18" charset="0"/>
                <a:cs typeface="Times New Roman" pitchFamily="18" charset="0"/>
              </a:rPr>
              <a:t>Говорящие часы с будильником и термометром. Проговаривают время и температуру воздуха голосом. Цифры на дисплее крупные, есть подсветка.</a:t>
            </a:r>
            <a:endParaRPr lang="ru-RU" sz="2400" dirty="0">
              <a:latin typeface="Times New Roman" pitchFamily="18" charset="0"/>
              <a:cs typeface="Times New Roman" pitchFamily="18" charset="0"/>
            </a:endParaRPr>
          </a:p>
        </p:txBody>
      </p:sp>
      <p:pic>
        <p:nvPicPr>
          <p:cNvPr id="45060" name="Picture 4" descr="https://www.smartaids.ru/upload/iblock/737/737f7f67c86a7720b4eb87b1ed0704b1.jpg"/>
          <p:cNvPicPr>
            <a:picLocks noChangeAspect="1" noChangeArrowheads="1"/>
          </p:cNvPicPr>
          <p:nvPr/>
        </p:nvPicPr>
        <p:blipFill>
          <a:blip r:embed="rId2" cstate="print"/>
          <a:srcRect/>
          <a:stretch>
            <a:fillRect/>
          </a:stretch>
        </p:blipFill>
        <p:spPr bwMode="auto">
          <a:xfrm>
            <a:off x="428596" y="1000108"/>
            <a:ext cx="3000396" cy="1969010"/>
          </a:xfrm>
          <a:prstGeom prst="rect">
            <a:avLst/>
          </a:prstGeom>
          <a:noFill/>
        </p:spPr>
      </p:pic>
      <p:sp>
        <p:nvSpPr>
          <p:cNvPr id="11" name="Прямоугольник 10"/>
          <p:cNvSpPr/>
          <p:nvPr/>
        </p:nvSpPr>
        <p:spPr>
          <a:xfrm>
            <a:off x="3357554" y="428604"/>
            <a:ext cx="3673890"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cs typeface="Times New Roman" pitchFamily="18" charset="0"/>
              </a:rPr>
              <a:t>Часы настольные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cs typeface="Times New Roman" pitchFamily="18" charset="0"/>
            </a:endParaRPr>
          </a:p>
        </p:txBody>
      </p:sp>
      <p:sp>
        <p:nvSpPr>
          <p:cNvPr id="13" name="Прямоугольник 12"/>
          <p:cNvSpPr/>
          <p:nvPr/>
        </p:nvSpPr>
        <p:spPr>
          <a:xfrm>
            <a:off x="571472" y="3286124"/>
            <a:ext cx="7635745"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Часы-брелок карманные, говорящие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4" name="Picture 2" descr="Часы-брелок карманные, говорящие"/>
          <p:cNvPicPr>
            <a:picLocks noChangeAspect="1" noChangeArrowheads="1"/>
          </p:cNvPicPr>
          <p:nvPr/>
        </p:nvPicPr>
        <p:blipFill>
          <a:blip r:embed="rId3" cstate="print"/>
          <a:srcRect/>
          <a:stretch>
            <a:fillRect/>
          </a:stretch>
        </p:blipFill>
        <p:spPr bwMode="auto">
          <a:xfrm>
            <a:off x="5572132" y="4286256"/>
            <a:ext cx="2401097" cy="1728791"/>
          </a:xfrm>
          <a:prstGeom prst="rect">
            <a:avLst/>
          </a:prstGeom>
          <a:noFill/>
        </p:spPr>
      </p:pic>
      <p:sp>
        <p:nvSpPr>
          <p:cNvPr id="15" name="Прямоугольник 14"/>
          <p:cNvSpPr/>
          <p:nvPr/>
        </p:nvSpPr>
        <p:spPr>
          <a:xfrm>
            <a:off x="571472" y="4286256"/>
            <a:ext cx="4500594" cy="1938992"/>
          </a:xfrm>
          <a:prstGeom prst="rect">
            <a:avLst/>
          </a:prstGeom>
        </p:spPr>
        <p:txBody>
          <a:bodyPr wrap="square">
            <a:spAutoFit/>
          </a:bodyPr>
          <a:lstStyle/>
          <a:p>
            <a:pPr algn="ctr"/>
            <a:r>
              <a:rPr lang="ru-RU" sz="2400" dirty="0" smtClean="0">
                <a:latin typeface="Times New Roman" pitchFamily="18" charset="0"/>
                <a:cs typeface="Times New Roman" pitchFamily="18" charset="0"/>
              </a:rPr>
              <a:t>С его помощью можно узнать текущее время и температуру воздуха. Также его можно использовать в качестве </a:t>
            </a:r>
          </a:p>
          <a:p>
            <a:pPr algn="ctr"/>
            <a:r>
              <a:rPr lang="ru-RU" sz="2400" dirty="0" smtClean="0">
                <a:latin typeface="Times New Roman" pitchFamily="18" charset="0"/>
                <a:cs typeface="Times New Roman" pitchFamily="18" charset="0"/>
              </a:rPr>
              <a:t>будильника.</a:t>
            </a:r>
            <a:endParaRPr lang="ru-RU" sz="2400"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42910" y="357166"/>
            <a:ext cx="8143931" cy="584775"/>
          </a:xfrm>
          <a:prstGeom prst="rect">
            <a:avLst/>
          </a:prstGeom>
          <a:noFill/>
        </p:spPr>
        <p:txBody>
          <a:bodyPr wrap="square" lIns="91440" tIns="45720" rIns="91440" bIns="45720">
            <a:spAutoFit/>
          </a:bodyPr>
          <a:lstStyle/>
          <a:p>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Тонометр медицинский с речевым выходом</a:t>
            </a:r>
            <a:endParaRPr lang="ru-RU" sz="32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4" name="Picture 4" descr="Тонометр медицинский с речевым выходом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E2E6E5"/>
              </a:clrFrom>
              <a:clrTo>
                <a:srgbClr val="E2E6E5">
                  <a:alpha val="0"/>
                </a:srgbClr>
              </a:clrTo>
            </a:clrChange>
          </a:blip>
          <a:srcRect l="12000" t="12000"/>
          <a:stretch>
            <a:fillRect/>
          </a:stretch>
        </p:blipFill>
        <p:spPr bwMode="auto">
          <a:xfrm>
            <a:off x="357158" y="1142984"/>
            <a:ext cx="1785950" cy="1785950"/>
          </a:xfrm>
          <a:prstGeom prst="rect">
            <a:avLst/>
          </a:prstGeom>
          <a:noFill/>
        </p:spPr>
      </p:pic>
      <p:sp>
        <p:nvSpPr>
          <p:cNvPr id="5" name="Прямоугольник 4"/>
          <p:cNvSpPr/>
          <p:nvPr/>
        </p:nvSpPr>
        <p:spPr>
          <a:xfrm>
            <a:off x="2071670" y="1071546"/>
            <a:ext cx="6643734"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Тонометр измеряет кровяное давление и частоту сердечных сокращений. Результаты  объявляются голосом на русском языке. Есть функция регулировки громкости. </a:t>
            </a:r>
            <a:endParaRPr lang="ru-RU" sz="2000" dirty="0">
              <a:latin typeface="Times New Roman" pitchFamily="18" charset="0"/>
              <a:cs typeface="Times New Roman" pitchFamily="18" charset="0"/>
            </a:endParaRPr>
          </a:p>
        </p:txBody>
      </p:sp>
      <p:sp>
        <p:nvSpPr>
          <p:cNvPr id="7" name="Прямоугольник 6"/>
          <p:cNvSpPr/>
          <p:nvPr/>
        </p:nvSpPr>
        <p:spPr>
          <a:xfrm>
            <a:off x="2071670" y="2214554"/>
            <a:ext cx="5105821" cy="1077218"/>
          </a:xfrm>
          <a:prstGeom prst="rect">
            <a:avLst/>
          </a:prstGeom>
          <a:noFill/>
        </p:spPr>
        <p:txBody>
          <a:bodyPr wrap="square" lIns="91440" tIns="45720" rIns="91440" bIns="45720">
            <a:spAutoFit/>
          </a:bodyPr>
          <a:lstStyle/>
          <a:p>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Термометр медицинский с </a:t>
            </a:r>
          </a:p>
          <a:p>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речевым выходом</a:t>
            </a:r>
            <a:endParaRPr lang="ru-RU" sz="32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8" name="Picture 2" descr="Термометр медицинский с речевым выходом  - Оборудование для школ, учебных и образовательных учреждений | Екатеринбург"/>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57950" y="1857364"/>
            <a:ext cx="2500330" cy="1557897"/>
          </a:xfrm>
          <a:prstGeom prst="rect">
            <a:avLst/>
          </a:prstGeom>
          <a:noFill/>
        </p:spPr>
      </p:pic>
      <p:sp>
        <p:nvSpPr>
          <p:cNvPr id="9" name="Прямоугольник 8"/>
          <p:cNvSpPr/>
          <p:nvPr/>
        </p:nvSpPr>
        <p:spPr>
          <a:xfrm>
            <a:off x="285720" y="3286124"/>
            <a:ext cx="8286808" cy="1015663"/>
          </a:xfrm>
          <a:prstGeom prst="rect">
            <a:avLst/>
          </a:prstGeom>
        </p:spPr>
        <p:txBody>
          <a:bodyPr wrap="square">
            <a:spAutoFit/>
          </a:bodyPr>
          <a:lstStyle/>
          <a:p>
            <a:r>
              <a:rPr lang="ru-RU" sz="2000" dirty="0" smtClean="0">
                <a:latin typeface="Times New Roman" pitchFamily="18" charset="0"/>
                <a:cs typeface="Times New Roman" pitchFamily="18" charset="0"/>
              </a:rPr>
              <a:t>Говорящий термометр объявляет результаты измерения температуры четким голосом на русском языке. Термометр  не содержит ртути, а также в его корпусе нет стекла, которое можно разбить.</a:t>
            </a:r>
            <a:endParaRPr lang="ru-RU" sz="2000" dirty="0">
              <a:latin typeface="Times New Roman" pitchFamily="18" charset="0"/>
              <a:cs typeface="Times New Roman" pitchFamily="18" charset="0"/>
            </a:endParaRPr>
          </a:p>
        </p:txBody>
      </p:sp>
      <p:sp>
        <p:nvSpPr>
          <p:cNvPr id="11" name="Прямоугольник 10"/>
          <p:cNvSpPr/>
          <p:nvPr/>
        </p:nvSpPr>
        <p:spPr>
          <a:xfrm>
            <a:off x="500034" y="4429132"/>
            <a:ext cx="6357982" cy="584775"/>
          </a:xfrm>
          <a:prstGeom prst="rect">
            <a:avLst/>
          </a:prstGeom>
          <a:noFill/>
        </p:spPr>
        <p:txBody>
          <a:bodyPr wrap="square" lIns="91440" tIns="45720" rIns="91440" bIns="45720">
            <a:spAutoFit/>
          </a:bodyPr>
          <a:lstStyle/>
          <a:p>
            <a:r>
              <a:rPr lang="ru-RU" sz="32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Глюкометр</a:t>
            </a:r>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 </a:t>
            </a:r>
            <a:r>
              <a:rPr lang="ru-RU" sz="32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с речевым выходом</a:t>
            </a:r>
            <a:endParaRPr lang="ru-RU" sz="32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2" name="Picture 6" descr="Глюкометр говорящий - Оборудование для школ, учебных и образовательных учреждений | Екатеринбург"/>
          <p:cNvPicPr>
            <a:picLocks noChangeAspect="1" noChangeArrowheads="1"/>
          </p:cNvPicPr>
          <p:nvPr/>
        </p:nvPicPr>
        <p:blipFill>
          <a:blip r:embed="rId4" cstate="print">
            <a:clrChange>
              <a:clrFrom>
                <a:srgbClr val="FFFFFF"/>
              </a:clrFrom>
              <a:clrTo>
                <a:srgbClr val="FFFFFF">
                  <a:alpha val="0"/>
                </a:srgbClr>
              </a:clrTo>
            </a:clrChange>
          </a:blip>
          <a:srcRect l="12032" t="5000" r="15775" b="9999"/>
          <a:stretch>
            <a:fillRect/>
          </a:stretch>
        </p:blipFill>
        <p:spPr bwMode="auto">
          <a:xfrm>
            <a:off x="6858016" y="4071942"/>
            <a:ext cx="1785950" cy="1686731"/>
          </a:xfrm>
          <a:prstGeom prst="rect">
            <a:avLst/>
          </a:prstGeom>
          <a:noFill/>
        </p:spPr>
      </p:pic>
      <p:sp>
        <p:nvSpPr>
          <p:cNvPr id="13" name="Прямоугольник 12"/>
          <p:cNvSpPr/>
          <p:nvPr/>
        </p:nvSpPr>
        <p:spPr>
          <a:xfrm>
            <a:off x="428596" y="5000636"/>
            <a:ext cx="6715172" cy="1323439"/>
          </a:xfrm>
          <a:prstGeom prst="rect">
            <a:avLst/>
          </a:prstGeom>
        </p:spPr>
        <p:txBody>
          <a:bodyPr wrap="square">
            <a:spAutoFit/>
          </a:bodyPr>
          <a:lstStyle/>
          <a:p>
            <a:r>
              <a:rPr lang="ru-RU" sz="2000" dirty="0" err="1" smtClean="0">
                <a:latin typeface="Times New Roman" pitchFamily="18" charset="0"/>
                <a:cs typeface="Times New Roman" pitchFamily="18" charset="0"/>
              </a:rPr>
              <a:t>Глюкометр</a:t>
            </a:r>
            <a:r>
              <a:rPr lang="ru-RU" sz="2000" dirty="0" smtClean="0">
                <a:latin typeface="Times New Roman" pitchFamily="18" charset="0"/>
                <a:cs typeface="Times New Roman" pitchFamily="18" charset="0"/>
              </a:rPr>
              <a:t> предназначен для определения уровня глюкозы (сахара) в крови в домашних условиях для слабовидящих и незрячих людей. Основная особенность — это способность сообщать результат измерения голосом.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57422" y="357166"/>
            <a:ext cx="6357982" cy="646331"/>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Говорящий бытовой безмен</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6" name="Picture 2" descr="Говорящий бытовой безмен Сонар-Б3 - Интернет магазин Доступная Среда. Реализация безбарьерной среды в России"/>
          <p:cNvPicPr>
            <a:picLocks noChangeAspect="1" noChangeArrowheads="1"/>
          </p:cNvPicPr>
          <p:nvPr/>
        </p:nvPicPr>
        <p:blipFill>
          <a:blip r:embed="rId2" cstate="print"/>
          <a:srcRect l="13187"/>
          <a:stretch>
            <a:fillRect/>
          </a:stretch>
        </p:blipFill>
        <p:spPr bwMode="auto">
          <a:xfrm>
            <a:off x="428596" y="285728"/>
            <a:ext cx="1881194" cy="1625210"/>
          </a:xfrm>
          <a:prstGeom prst="rect">
            <a:avLst/>
          </a:prstGeom>
          <a:noFill/>
        </p:spPr>
      </p:pic>
      <p:sp>
        <p:nvSpPr>
          <p:cNvPr id="7" name="Прямоугольник 6"/>
          <p:cNvSpPr/>
          <p:nvPr/>
        </p:nvSpPr>
        <p:spPr>
          <a:xfrm>
            <a:off x="2214546" y="1000108"/>
            <a:ext cx="6572296" cy="1323439"/>
          </a:xfrm>
          <a:prstGeom prst="rect">
            <a:avLst/>
          </a:prstGeom>
        </p:spPr>
        <p:txBody>
          <a:bodyPr wrap="square">
            <a:spAutoFit/>
          </a:bodyPr>
          <a:lstStyle/>
          <a:p>
            <a:r>
              <a:rPr lang="ru-RU" sz="2000" dirty="0" smtClean="0">
                <a:latin typeface="Times New Roman" pitchFamily="18" charset="0"/>
                <a:cs typeface="Times New Roman" pitchFamily="18" charset="0"/>
              </a:rPr>
              <a:t>Безмен предназначен для взвешивания грузов весом до 15 кг. в домашних и полевых условиях. Прибор питается от 2 сменных батарей. В случае разряда батареи выдается предупредительное речевое сообщение.</a:t>
            </a:r>
            <a:endParaRPr lang="ru-RU" sz="2000" dirty="0">
              <a:latin typeface="Times New Roman" pitchFamily="18" charset="0"/>
              <a:cs typeface="Times New Roman" pitchFamily="18" charset="0"/>
            </a:endParaRPr>
          </a:p>
        </p:txBody>
      </p:sp>
      <p:sp>
        <p:nvSpPr>
          <p:cNvPr id="8" name="Прямоугольник 7"/>
          <p:cNvSpPr/>
          <p:nvPr/>
        </p:nvSpPr>
        <p:spPr>
          <a:xfrm>
            <a:off x="214282" y="2285992"/>
            <a:ext cx="6500858"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Метр складной металлический со шрифтом Брайля</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9" name="Picture 4" descr="Метр складной металлический со шрифтом Брайля - Интернет магазин Доступная Среда. Реализация безбарьерной среды в России"/>
          <p:cNvPicPr>
            <a:picLocks noChangeAspect="1" noChangeArrowheads="1"/>
          </p:cNvPicPr>
          <p:nvPr/>
        </p:nvPicPr>
        <p:blipFill>
          <a:blip r:embed="rId3" cstate="print"/>
          <a:srcRect l="8571" t="7853" b="5759"/>
          <a:stretch>
            <a:fillRect/>
          </a:stretch>
        </p:blipFill>
        <p:spPr bwMode="auto">
          <a:xfrm rot="19975523">
            <a:off x="5905344" y="2393461"/>
            <a:ext cx="3047998" cy="1571636"/>
          </a:xfrm>
          <a:prstGeom prst="rect">
            <a:avLst/>
          </a:prstGeom>
          <a:noFill/>
        </p:spPr>
      </p:pic>
      <p:sp>
        <p:nvSpPr>
          <p:cNvPr id="10" name="Прямоугольник 9"/>
          <p:cNvSpPr/>
          <p:nvPr/>
        </p:nvSpPr>
        <p:spPr>
          <a:xfrm>
            <a:off x="285720" y="3429000"/>
            <a:ext cx="6000792"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Метр оснащен рельефным делением и используется для измерения линейных величин слабовидящими </a:t>
            </a:r>
          </a:p>
          <a:p>
            <a:pPr algn="ctr"/>
            <a:r>
              <a:rPr lang="ru-RU" sz="2000" dirty="0" smtClean="0">
                <a:latin typeface="Times New Roman" pitchFamily="18" charset="0"/>
                <a:cs typeface="Times New Roman" pitchFamily="18" charset="0"/>
              </a:rPr>
              <a:t>и незрячими людьми.</a:t>
            </a:r>
            <a:endParaRPr lang="ru-RU" sz="2000" dirty="0">
              <a:latin typeface="Times New Roman" pitchFamily="18" charset="0"/>
              <a:cs typeface="Times New Roman" pitchFamily="18" charset="0"/>
            </a:endParaRPr>
          </a:p>
        </p:txBody>
      </p:sp>
      <p:sp>
        <p:nvSpPr>
          <p:cNvPr id="12" name="Прямоугольник 11"/>
          <p:cNvSpPr/>
          <p:nvPr/>
        </p:nvSpPr>
        <p:spPr>
          <a:xfrm>
            <a:off x="357158" y="4500570"/>
            <a:ext cx="4020652"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Рулетка говорящая</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3" name="Picture 2" descr="Рулетка говорящая - Оборудование для школ, учебных и образовательных учреждений | Екатеринбург"/>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57884" y="4286256"/>
            <a:ext cx="2428892" cy="2081907"/>
          </a:xfrm>
          <a:prstGeom prst="rect">
            <a:avLst/>
          </a:prstGeom>
          <a:noFill/>
        </p:spPr>
      </p:pic>
      <p:sp>
        <p:nvSpPr>
          <p:cNvPr id="14" name="Прямоугольник 13"/>
          <p:cNvSpPr/>
          <p:nvPr/>
        </p:nvSpPr>
        <p:spPr>
          <a:xfrm>
            <a:off x="571472" y="5072074"/>
            <a:ext cx="5500726" cy="1323439"/>
          </a:xfrm>
          <a:prstGeom prst="rect">
            <a:avLst/>
          </a:prstGeom>
        </p:spPr>
        <p:txBody>
          <a:bodyPr wrap="square">
            <a:spAutoFit/>
          </a:bodyPr>
          <a:lstStyle/>
          <a:p>
            <a:pPr algn="ctr"/>
            <a:r>
              <a:rPr lang="ru-RU" sz="2000" dirty="0" smtClean="0">
                <a:latin typeface="Times New Roman" pitchFamily="18" charset="0"/>
                <a:cs typeface="Times New Roman" pitchFamily="18" charset="0"/>
              </a:rPr>
              <a:t>Измерительная лента  заключенная в твердый корпус. Имеет много функций, очень удобна в использовании, позволяет сделать измерения с точностью до миллиметра.</a:t>
            </a:r>
            <a:endParaRPr lang="ru-RU" sz="2000"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avatars.mds.yandex.net/get-mpic/199079/img_id7958648017279618966/ori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86512" y="1000108"/>
            <a:ext cx="2643206" cy="2300766"/>
          </a:xfrm>
          <a:prstGeom prst="rect">
            <a:avLst/>
          </a:prstGeom>
          <a:noFill/>
        </p:spPr>
      </p:pic>
      <p:sp>
        <p:nvSpPr>
          <p:cNvPr id="7" name="Прямоугольник 6"/>
          <p:cNvSpPr/>
          <p:nvPr/>
        </p:nvSpPr>
        <p:spPr>
          <a:xfrm>
            <a:off x="500034" y="1071546"/>
            <a:ext cx="6500858" cy="1631216"/>
          </a:xfrm>
          <a:prstGeom prst="rect">
            <a:avLst/>
          </a:prstGeom>
        </p:spPr>
        <p:txBody>
          <a:bodyPr wrap="square">
            <a:spAutoFit/>
          </a:bodyPr>
          <a:lstStyle/>
          <a:p>
            <a:r>
              <a:rPr lang="ru-RU" sz="2000" dirty="0" smtClean="0">
                <a:latin typeface="Times New Roman" pitchFamily="18" charset="0"/>
                <a:cs typeface="Times New Roman" pitchFamily="18" charset="0"/>
              </a:rPr>
              <a:t>Результаты взвешивания объявляются четким женским голосом на русском языке. Также результат отображается на цифровом </a:t>
            </a:r>
            <a:r>
              <a:rPr lang="ru-RU" sz="2000" dirty="0" err="1" smtClean="0">
                <a:latin typeface="Times New Roman" pitchFamily="18" charset="0"/>
                <a:cs typeface="Times New Roman" pitchFamily="18" charset="0"/>
              </a:rPr>
              <a:t>дисплее.Включаются</a:t>
            </a:r>
            <a:r>
              <a:rPr lang="ru-RU" sz="2000" dirty="0" smtClean="0">
                <a:latin typeface="Times New Roman" pitchFamily="18" charset="0"/>
                <a:cs typeface="Times New Roman" pitchFamily="18" charset="0"/>
              </a:rPr>
              <a:t> нажатием на весы ногой. Выключаются автоматически (в течение нескольких секунд бездействия). </a:t>
            </a:r>
            <a:endParaRPr lang="ru-RU" sz="2000" dirty="0">
              <a:latin typeface="Times New Roman" pitchFamily="18" charset="0"/>
              <a:cs typeface="Times New Roman" pitchFamily="18" charset="0"/>
            </a:endParaRPr>
          </a:p>
        </p:txBody>
      </p:sp>
      <p:sp>
        <p:nvSpPr>
          <p:cNvPr id="8" name="Прямоугольник 7"/>
          <p:cNvSpPr/>
          <p:nvPr/>
        </p:nvSpPr>
        <p:spPr>
          <a:xfrm>
            <a:off x="357158" y="357166"/>
            <a:ext cx="8358246" cy="646331"/>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Напольные весы с речевым выходом</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0" name="Picture 6" descr="Весы кухонные говорящие  - Оборудование для школ, учебных и образовательных учреждений | Екатеринбург"/>
          <p:cNvPicPr>
            <a:picLocks noChangeAspect="1" noChangeArrowheads="1"/>
          </p:cNvPicPr>
          <p:nvPr/>
        </p:nvPicPr>
        <p:blipFill>
          <a:blip r:embed="rId3" cstate="print">
            <a:clrChange>
              <a:clrFrom>
                <a:srgbClr val="FFFFFF"/>
              </a:clrFrom>
              <a:clrTo>
                <a:srgbClr val="FFFFFF">
                  <a:alpha val="0"/>
                </a:srgbClr>
              </a:clrTo>
            </a:clrChange>
          </a:blip>
          <a:srcRect t="12903" b="12903"/>
          <a:stretch>
            <a:fillRect/>
          </a:stretch>
        </p:blipFill>
        <p:spPr bwMode="auto">
          <a:xfrm>
            <a:off x="6215074" y="3857628"/>
            <a:ext cx="2503436" cy="1857388"/>
          </a:xfrm>
          <a:prstGeom prst="rect">
            <a:avLst/>
          </a:prstGeom>
          <a:noFill/>
        </p:spPr>
      </p:pic>
      <p:sp>
        <p:nvSpPr>
          <p:cNvPr id="11" name="Прямоугольник 10"/>
          <p:cNvSpPr/>
          <p:nvPr/>
        </p:nvSpPr>
        <p:spPr>
          <a:xfrm>
            <a:off x="428596" y="3571876"/>
            <a:ext cx="6429420" cy="2862322"/>
          </a:xfrm>
          <a:prstGeom prst="rect">
            <a:avLst/>
          </a:prstGeom>
        </p:spPr>
        <p:txBody>
          <a:bodyPr wrap="square">
            <a:spAutoFit/>
          </a:bodyPr>
          <a:lstStyle/>
          <a:p>
            <a:r>
              <a:rPr lang="ru-RU" sz="2000" dirty="0" smtClean="0">
                <a:latin typeface="Times New Roman" pitchFamily="18" charset="0"/>
                <a:cs typeface="Times New Roman" pitchFamily="18" charset="0"/>
              </a:rPr>
              <a:t>Современные говорящие кухонные весы. Результаты взвешивания объявляются четким женским голосом на русском языке. Также результат взвешивания отображается на цифровом дисплее.</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У данной модели весов плоская платформа, что позволяет взвешивать продукты в той же посуде, в которой Вы готовите. Также на весах удобно взвешивать продукты, которые не могут максимально удобно разместиться в чаше (например, курица или рыба). </a:t>
            </a:r>
            <a:endParaRPr lang="ru-RU" sz="2000" dirty="0">
              <a:latin typeface="Times New Roman" pitchFamily="18" charset="0"/>
              <a:cs typeface="Times New Roman" pitchFamily="18" charset="0"/>
            </a:endParaRPr>
          </a:p>
        </p:txBody>
      </p:sp>
      <p:sp>
        <p:nvSpPr>
          <p:cNvPr id="12" name="Прямоугольник 11"/>
          <p:cNvSpPr/>
          <p:nvPr/>
        </p:nvSpPr>
        <p:spPr>
          <a:xfrm>
            <a:off x="428596" y="2857496"/>
            <a:ext cx="5687070"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Весы кухонные говорящие </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Таймер тактильный кухонный черный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FFF"/>
              </a:clrFrom>
              <a:clrTo>
                <a:srgbClr val="FFFFFF">
                  <a:alpha val="0"/>
                </a:srgbClr>
              </a:clrTo>
            </a:clrChange>
          </a:blip>
          <a:srcRect t="10206" b="14952"/>
          <a:stretch>
            <a:fillRect/>
          </a:stretch>
        </p:blipFill>
        <p:spPr bwMode="auto">
          <a:xfrm>
            <a:off x="6858016" y="857232"/>
            <a:ext cx="1870377" cy="1714512"/>
          </a:xfrm>
          <a:prstGeom prst="rect">
            <a:avLst/>
          </a:prstGeom>
          <a:noFill/>
        </p:spPr>
      </p:pic>
      <p:sp>
        <p:nvSpPr>
          <p:cNvPr id="7" name="Прямоугольник 6"/>
          <p:cNvSpPr/>
          <p:nvPr/>
        </p:nvSpPr>
        <p:spPr>
          <a:xfrm>
            <a:off x="357158" y="1214422"/>
            <a:ext cx="6715172"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Таймер представляет собой тактильный циферблат черного цвета, на который нанесены крупные белые цифры.</a:t>
            </a:r>
          </a:p>
          <a:p>
            <a:pPr algn="ctr"/>
            <a:r>
              <a:rPr lang="ru-RU" sz="2000" dirty="0" smtClean="0">
                <a:latin typeface="Times New Roman" pitchFamily="18" charset="0"/>
                <a:cs typeface="Times New Roman" pitchFamily="18" charset="0"/>
              </a:rPr>
              <a:t>В центре таймера располагается большое удобное реле для установки времени. Таймер можно повесить на стену.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Максимальное время таймера – 60 минут. </a:t>
            </a:r>
            <a:endParaRPr lang="ru-RU" sz="2000" dirty="0">
              <a:latin typeface="Times New Roman" pitchFamily="18" charset="0"/>
              <a:cs typeface="Times New Roman" pitchFamily="18" charset="0"/>
            </a:endParaRPr>
          </a:p>
        </p:txBody>
      </p:sp>
      <p:pic>
        <p:nvPicPr>
          <p:cNvPr id="8" name="Picture 4" descr="Индикатор уровня жидкости звуковибрационный - Оборудование для школ, учебных и образовательных учреждений | Екатеринбург"/>
          <p:cNvPicPr>
            <a:picLocks noChangeAspect="1" noChangeArrowheads="1"/>
          </p:cNvPicPr>
          <p:nvPr/>
        </p:nvPicPr>
        <p:blipFill>
          <a:blip r:embed="rId3" cstate="print"/>
          <a:srcRect/>
          <a:stretch>
            <a:fillRect/>
          </a:stretch>
        </p:blipFill>
        <p:spPr bwMode="auto">
          <a:xfrm>
            <a:off x="428596" y="3000372"/>
            <a:ext cx="2214578" cy="2214578"/>
          </a:xfrm>
          <a:prstGeom prst="rect">
            <a:avLst/>
          </a:prstGeom>
          <a:noFill/>
        </p:spPr>
      </p:pic>
      <p:sp>
        <p:nvSpPr>
          <p:cNvPr id="10" name="Прямоугольник 9"/>
          <p:cNvSpPr/>
          <p:nvPr/>
        </p:nvSpPr>
        <p:spPr>
          <a:xfrm>
            <a:off x="2714612" y="4143380"/>
            <a:ext cx="6000776" cy="1015663"/>
          </a:xfrm>
          <a:prstGeom prst="rect">
            <a:avLst/>
          </a:prstGeom>
        </p:spPr>
        <p:txBody>
          <a:bodyPr wrap="square">
            <a:spAutoFit/>
          </a:bodyPr>
          <a:lstStyle/>
          <a:p>
            <a:r>
              <a:rPr lang="ru-RU" sz="2000" dirty="0" smtClean="0">
                <a:latin typeface="Times New Roman" pitchFamily="18" charset="0"/>
                <a:cs typeface="Times New Roman" pitchFamily="18" charset="0"/>
              </a:rPr>
              <a:t>Индикатор уровня жидкости  звуковибрационный   препятствует переливанию жидкостей через край чашки во время приготовления напитка. </a:t>
            </a:r>
            <a:endParaRPr lang="ru-RU" sz="2000" dirty="0">
              <a:latin typeface="Times New Roman" pitchFamily="18" charset="0"/>
              <a:cs typeface="Times New Roman" pitchFamily="18" charset="0"/>
            </a:endParaRPr>
          </a:p>
        </p:txBody>
      </p:sp>
      <p:sp>
        <p:nvSpPr>
          <p:cNvPr id="11" name="Прямоугольник 10"/>
          <p:cNvSpPr/>
          <p:nvPr/>
        </p:nvSpPr>
        <p:spPr>
          <a:xfrm>
            <a:off x="642910" y="500042"/>
            <a:ext cx="6500858" cy="646331"/>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Таймер тактильный кухонный</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2" name="Прямоугольник 11"/>
          <p:cNvSpPr/>
          <p:nvPr/>
        </p:nvSpPr>
        <p:spPr>
          <a:xfrm>
            <a:off x="2643174" y="3000372"/>
            <a:ext cx="6125221"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Индикатор уровня жидкости звуковибрационный</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3" name="Прямоугольник 12"/>
          <p:cNvSpPr/>
          <p:nvPr/>
        </p:nvSpPr>
        <p:spPr>
          <a:xfrm>
            <a:off x="357158" y="5214950"/>
            <a:ext cx="7143800"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Повесьте прибор на любой край чашки, и он оповестит Вас серией звуковых сигналов или вибрацией когда чашка наполнится жидкостью до безопасного предела. </a:t>
            </a:r>
            <a:endParaRPr lang="ru-RU" sz="20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00034" y="428604"/>
            <a:ext cx="8008411"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Сахарница-дозатор для слабовидящих</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7" name="Picture 2" descr="Сахарница-дозатор для слабовидящих - Интернет магазин Доступная Среда. Реализация безбарьерной среды в России"/>
          <p:cNvPicPr>
            <a:picLocks noChangeAspect="1" noChangeArrowheads="1"/>
          </p:cNvPicPr>
          <p:nvPr/>
        </p:nvPicPr>
        <p:blipFill>
          <a:blip r:embed="rId2" cstate="print"/>
          <a:srcRect l="19286" t="8654" r="5714" b="13461"/>
          <a:stretch>
            <a:fillRect/>
          </a:stretch>
        </p:blipFill>
        <p:spPr bwMode="auto">
          <a:xfrm>
            <a:off x="6572264" y="1214422"/>
            <a:ext cx="2143140" cy="1653279"/>
          </a:xfrm>
          <a:prstGeom prst="rect">
            <a:avLst/>
          </a:prstGeom>
          <a:noFill/>
        </p:spPr>
      </p:pic>
      <p:sp>
        <p:nvSpPr>
          <p:cNvPr id="8" name="Прямоугольник 7"/>
          <p:cNvSpPr/>
          <p:nvPr/>
        </p:nvSpPr>
        <p:spPr>
          <a:xfrm>
            <a:off x="357158" y="1214422"/>
            <a:ext cx="6215106"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Сахарница-дозатор для незрячих выполнена из прозрачного пластика и используется для дозировки сахара слабовидящими людьми.</a:t>
            </a:r>
            <a:endParaRPr lang="ru-RU" sz="2000" dirty="0">
              <a:latin typeface="Times New Roman" pitchFamily="18" charset="0"/>
              <a:cs typeface="Times New Roman" pitchFamily="18" charset="0"/>
            </a:endParaRPr>
          </a:p>
        </p:txBody>
      </p:sp>
      <p:sp>
        <p:nvSpPr>
          <p:cNvPr id="10" name="Прямоугольник 9"/>
          <p:cNvSpPr/>
          <p:nvPr/>
        </p:nvSpPr>
        <p:spPr>
          <a:xfrm>
            <a:off x="4071934" y="2500306"/>
            <a:ext cx="2808782"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Нож-дозатор</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1" name="Picture 4" descr="Нож-дозатор - Интернет магазин Доступная Среда. Реализация безбарьерной среды в России"/>
          <p:cNvPicPr>
            <a:picLocks noChangeAspect="1" noChangeArrowheads="1"/>
          </p:cNvPicPr>
          <p:nvPr/>
        </p:nvPicPr>
        <p:blipFill>
          <a:blip r:embed="rId3" cstate="print"/>
          <a:srcRect t="13333" b="20000"/>
          <a:stretch>
            <a:fillRect/>
          </a:stretch>
        </p:blipFill>
        <p:spPr bwMode="auto">
          <a:xfrm>
            <a:off x="357158" y="2428868"/>
            <a:ext cx="3571901" cy="714380"/>
          </a:xfrm>
          <a:prstGeom prst="rect">
            <a:avLst/>
          </a:prstGeom>
          <a:noFill/>
        </p:spPr>
      </p:pic>
      <p:sp>
        <p:nvSpPr>
          <p:cNvPr id="12" name="Прямоугольник 11"/>
          <p:cNvSpPr/>
          <p:nvPr/>
        </p:nvSpPr>
        <p:spPr>
          <a:xfrm>
            <a:off x="357158" y="3143248"/>
            <a:ext cx="8358246"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Нож-дозатор позволяет нарезать продукты одинаковыми ровными ломтиками толщиной до 20 мм, который задает переустанавливающийся ограничитель.</a:t>
            </a:r>
            <a:endParaRPr lang="ru-RU" sz="2000" dirty="0">
              <a:latin typeface="Times New Roman" pitchFamily="18" charset="0"/>
              <a:cs typeface="Times New Roman" pitchFamily="18" charset="0"/>
            </a:endParaRPr>
          </a:p>
        </p:txBody>
      </p:sp>
      <p:sp>
        <p:nvSpPr>
          <p:cNvPr id="14" name="Прямоугольник 13"/>
          <p:cNvSpPr/>
          <p:nvPr/>
        </p:nvSpPr>
        <p:spPr>
          <a:xfrm>
            <a:off x="428596" y="4286256"/>
            <a:ext cx="6052683"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Машинка для заточки ножей</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5" name="Picture 6" descr="Машинка для заточки ножей - Интернет магазин Доступная Среда. Реализация безбарьерной среды в России"/>
          <p:cNvPicPr>
            <a:picLocks noChangeAspect="1" noChangeArrowheads="1"/>
          </p:cNvPicPr>
          <p:nvPr/>
        </p:nvPicPr>
        <p:blipFill>
          <a:blip r:embed="rId4" cstate="print"/>
          <a:srcRect/>
          <a:stretch>
            <a:fillRect/>
          </a:stretch>
        </p:blipFill>
        <p:spPr bwMode="auto">
          <a:xfrm rot="18700175">
            <a:off x="5666964" y="4486358"/>
            <a:ext cx="2993353" cy="1214446"/>
          </a:xfrm>
          <a:prstGeom prst="rect">
            <a:avLst/>
          </a:prstGeom>
          <a:noFill/>
        </p:spPr>
      </p:pic>
      <p:sp>
        <p:nvSpPr>
          <p:cNvPr id="16" name="Прямоугольник 15"/>
          <p:cNvSpPr/>
          <p:nvPr/>
        </p:nvSpPr>
        <p:spPr>
          <a:xfrm>
            <a:off x="428596" y="5000636"/>
            <a:ext cx="5500726" cy="1015663"/>
          </a:xfrm>
          <a:prstGeom prst="rect">
            <a:avLst/>
          </a:prstGeom>
        </p:spPr>
        <p:txBody>
          <a:bodyPr wrap="square">
            <a:spAutoFit/>
          </a:bodyPr>
          <a:lstStyle/>
          <a:p>
            <a:pPr algn="ctr"/>
            <a:r>
              <a:rPr lang="ru-RU" sz="2000" dirty="0" smtClean="0">
                <a:latin typeface="Times New Roman" pitchFamily="18" charset="0"/>
                <a:cs typeface="Times New Roman" pitchFamily="18" charset="0"/>
              </a:rPr>
              <a:t>Машинка для заточки ножей используется слабовидящими людьми в бытовых целях и станет незаменимым помощником.</a:t>
            </a:r>
            <a:endParaRPr lang="ru-RU" sz="20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Говорящие крышки для банок. Запись 10 секунд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FFF"/>
              </a:clrFrom>
              <a:clrTo>
                <a:srgbClr val="FFFFFF">
                  <a:alpha val="0"/>
                </a:srgbClr>
              </a:clrTo>
            </a:clrChange>
          </a:blip>
          <a:srcRect l="3333" t="3333" r="10000" b="6667"/>
          <a:stretch>
            <a:fillRect/>
          </a:stretch>
        </p:blipFill>
        <p:spPr bwMode="auto">
          <a:xfrm>
            <a:off x="6357950" y="571480"/>
            <a:ext cx="2428892" cy="2214578"/>
          </a:xfrm>
          <a:prstGeom prst="rect">
            <a:avLst/>
          </a:prstGeom>
          <a:noFill/>
        </p:spPr>
      </p:pic>
      <p:sp>
        <p:nvSpPr>
          <p:cNvPr id="7" name="Прямоугольник 6"/>
          <p:cNvSpPr/>
          <p:nvPr/>
        </p:nvSpPr>
        <p:spPr>
          <a:xfrm>
            <a:off x="357158" y="428604"/>
            <a:ext cx="6415089"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Говорящие крышки для банок.</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8" name="Прямоугольник 7"/>
          <p:cNvSpPr/>
          <p:nvPr/>
        </p:nvSpPr>
        <p:spPr>
          <a:xfrm>
            <a:off x="357158" y="1142984"/>
            <a:ext cx="6072230"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Говорящие крышки многоразового использования предназначены для идентификации содержания различных банок или контейнеров с едой. Легкое записывание и воспроизведение информации делают это устройство очень удобным в использовании.</a:t>
            </a:r>
          </a:p>
        </p:txBody>
      </p:sp>
      <p:sp>
        <p:nvSpPr>
          <p:cNvPr id="9" name="Прямоугольник 8"/>
          <p:cNvSpPr/>
          <p:nvPr/>
        </p:nvSpPr>
        <p:spPr>
          <a:xfrm>
            <a:off x="357158" y="2714620"/>
            <a:ext cx="8429684" cy="923330"/>
          </a:xfrm>
          <a:prstGeom prst="rect">
            <a:avLst/>
          </a:prstGeom>
        </p:spPr>
        <p:txBody>
          <a:bodyPr wrap="square">
            <a:spAutoFit/>
          </a:bodyPr>
          <a:lstStyle/>
          <a:p>
            <a:pPr algn="ctr"/>
            <a:r>
              <a:rPr lang="ru-RU" dirty="0" smtClean="0">
                <a:latin typeface="Times New Roman" pitchFamily="18" charset="0"/>
                <a:cs typeface="Times New Roman" pitchFamily="18" charset="0"/>
              </a:rPr>
              <a:t>Может крепиться к жестяным банкам или крышкам (кроме изготовленных из алюминия), а также к обычным контейнерам или пакетам с помощью самоклеющегося диска или специального ремня, которые входят в комплект.</a:t>
            </a:r>
            <a:endParaRPr lang="ru-RU" dirty="0">
              <a:latin typeface="Times New Roman" pitchFamily="18" charset="0"/>
              <a:cs typeface="Times New Roman" pitchFamily="18" charset="0"/>
            </a:endParaRPr>
          </a:p>
        </p:txBody>
      </p:sp>
      <p:sp>
        <p:nvSpPr>
          <p:cNvPr id="11" name="Прямоугольник 10"/>
          <p:cNvSpPr/>
          <p:nvPr/>
        </p:nvSpPr>
        <p:spPr>
          <a:xfrm>
            <a:off x="1285852" y="3643314"/>
            <a:ext cx="5054653"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Контейнер для таблеток</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12" name="Picture 2" descr="Контейнер для таблеток  на 1 день"/>
          <p:cNvPicPr>
            <a:picLocks noChangeAspect="1" noChangeArrowheads="1"/>
          </p:cNvPicPr>
          <p:nvPr/>
        </p:nvPicPr>
        <p:blipFill>
          <a:blip r:embed="rId3" cstate="print"/>
          <a:srcRect l="36207" t="5172" r="35344" b="9482"/>
          <a:stretch>
            <a:fillRect/>
          </a:stretch>
        </p:blipFill>
        <p:spPr bwMode="auto">
          <a:xfrm>
            <a:off x="428596" y="3929066"/>
            <a:ext cx="785818" cy="2357454"/>
          </a:xfrm>
          <a:prstGeom prst="rect">
            <a:avLst/>
          </a:prstGeom>
          <a:noFill/>
        </p:spPr>
      </p:pic>
      <p:pic>
        <p:nvPicPr>
          <p:cNvPr id="13" name="Picture 4" descr="Контейнер для таблеток «Домашняя» на 7 дней"/>
          <p:cNvPicPr>
            <a:picLocks noChangeAspect="1" noChangeArrowheads="1"/>
          </p:cNvPicPr>
          <p:nvPr/>
        </p:nvPicPr>
        <p:blipFill>
          <a:blip r:embed="rId4" cstate="print">
            <a:clrChange>
              <a:clrFrom>
                <a:srgbClr val="FEFCFD"/>
              </a:clrFrom>
              <a:clrTo>
                <a:srgbClr val="FEFCFD">
                  <a:alpha val="0"/>
                </a:srgbClr>
              </a:clrTo>
            </a:clrChange>
          </a:blip>
          <a:srcRect l="2586" t="15517" r="4310" b="22413"/>
          <a:stretch>
            <a:fillRect/>
          </a:stretch>
        </p:blipFill>
        <p:spPr bwMode="auto">
          <a:xfrm>
            <a:off x="6143636" y="3929066"/>
            <a:ext cx="2571768" cy="1714512"/>
          </a:xfrm>
          <a:prstGeom prst="rect">
            <a:avLst/>
          </a:prstGeom>
          <a:noFill/>
        </p:spPr>
      </p:pic>
      <p:sp>
        <p:nvSpPr>
          <p:cNvPr id="14" name="Прямоугольник 13"/>
          <p:cNvSpPr/>
          <p:nvPr/>
        </p:nvSpPr>
        <p:spPr>
          <a:xfrm>
            <a:off x="1428728" y="4286256"/>
            <a:ext cx="4714908"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Универсальный контейнер для таблеток предназначен для расфасовки и хранения пилюль, витаминов, капсул, таблеток на  1 или 7 дней. Позволяет контролировать своевременный прием лекарств, отсеки с рельефным шрифтом по Брайлю.</a:t>
            </a:r>
            <a:endParaRPr lang="ru-RU" sz="2000" dirty="0">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Говорящий определитель номиналов российских купюр Палитра-02У - Интернет магазин Доступная Среда. Реализация безбарьерной среды в России"/>
          <p:cNvPicPr>
            <a:picLocks noChangeAspect="1" noChangeArrowheads="1"/>
          </p:cNvPicPr>
          <p:nvPr/>
        </p:nvPicPr>
        <p:blipFill>
          <a:blip r:embed="rId2" cstate="print"/>
          <a:srcRect b="7583"/>
          <a:stretch>
            <a:fillRect/>
          </a:stretch>
        </p:blipFill>
        <p:spPr bwMode="auto">
          <a:xfrm>
            <a:off x="357158" y="357166"/>
            <a:ext cx="2571768" cy="1785950"/>
          </a:xfrm>
          <a:prstGeom prst="rect">
            <a:avLst/>
          </a:prstGeom>
          <a:noFill/>
        </p:spPr>
      </p:pic>
      <p:sp>
        <p:nvSpPr>
          <p:cNvPr id="6" name="Прямоугольник 5"/>
          <p:cNvSpPr/>
          <p:nvPr/>
        </p:nvSpPr>
        <p:spPr>
          <a:xfrm>
            <a:off x="285720" y="4572008"/>
            <a:ext cx="8501122" cy="1938992"/>
          </a:xfrm>
          <a:prstGeom prst="rect">
            <a:avLst/>
          </a:prstGeom>
        </p:spPr>
        <p:txBody>
          <a:bodyPr wrap="square">
            <a:spAutoFit/>
          </a:bodyPr>
          <a:lstStyle/>
          <a:p>
            <a:r>
              <a:rPr lang="ru-RU" sz="2000" dirty="0" smtClean="0">
                <a:latin typeface="Times New Roman" pitchFamily="18" charset="0"/>
                <a:cs typeface="Times New Roman" pitchFamily="18" charset="0"/>
              </a:rPr>
              <a:t>Прибор предназначен для определения цвета однотонных </a:t>
            </a:r>
          </a:p>
          <a:p>
            <a:r>
              <a:rPr lang="ru-RU" sz="2000" dirty="0" smtClean="0">
                <a:latin typeface="Times New Roman" pitchFamily="18" charset="0"/>
                <a:cs typeface="Times New Roman" pitchFamily="18" charset="0"/>
              </a:rPr>
              <a:t>поверхностей (за исключением прозрачных и зеркальных). </a:t>
            </a:r>
          </a:p>
          <a:p>
            <a:r>
              <a:rPr lang="ru-RU" sz="2000" dirty="0" smtClean="0">
                <a:latin typeface="Times New Roman" pitchFamily="18" charset="0"/>
                <a:cs typeface="Times New Roman" pitchFamily="18" charset="0"/>
              </a:rPr>
              <a:t>Информация предоставляется в виде речевых сообщений.</a:t>
            </a:r>
          </a:p>
          <a:p>
            <a:r>
              <a:rPr lang="ru-RU" sz="2000" dirty="0" smtClean="0">
                <a:latin typeface="Times New Roman" pitchFamily="18" charset="0"/>
                <a:cs typeface="Times New Roman" pitchFamily="18" charset="0"/>
              </a:rPr>
              <a:t>Прибор позволяет оценить цвет поверхности в пределах 12 оттенков, а также яркость окраски. Кроме того, индицируются белый, черный и коричневый цвета.</a:t>
            </a:r>
            <a:endParaRPr lang="ru-RU" sz="2000" dirty="0">
              <a:latin typeface="Times New Roman" pitchFamily="18" charset="0"/>
              <a:cs typeface="Times New Roman" pitchFamily="18" charset="0"/>
            </a:endParaRPr>
          </a:p>
        </p:txBody>
      </p:sp>
      <p:pic>
        <p:nvPicPr>
          <p:cNvPr id="7" name="Picture 4" descr="Говорящий определитель цвета «Палитра» - Оборудование для школ, учебных и образовательных учреждений | Екатеринбург"/>
          <p:cNvPicPr>
            <a:picLocks noChangeAspect="1" noChangeArrowheads="1"/>
          </p:cNvPicPr>
          <p:nvPr/>
        </p:nvPicPr>
        <p:blipFill>
          <a:blip r:embed="rId3" cstate="print">
            <a:clrChange>
              <a:clrFrom>
                <a:srgbClr val="FEFEFE"/>
              </a:clrFrom>
              <a:clrTo>
                <a:srgbClr val="FEFEFE">
                  <a:alpha val="0"/>
                </a:srgbClr>
              </a:clrTo>
            </a:clrChange>
          </a:blip>
          <a:srcRect l="6527"/>
          <a:stretch>
            <a:fillRect/>
          </a:stretch>
        </p:blipFill>
        <p:spPr bwMode="auto">
          <a:xfrm>
            <a:off x="6572264" y="3643314"/>
            <a:ext cx="2188850" cy="1987095"/>
          </a:xfrm>
          <a:prstGeom prst="rect">
            <a:avLst/>
          </a:prstGeom>
          <a:noFill/>
        </p:spPr>
      </p:pic>
      <p:sp>
        <p:nvSpPr>
          <p:cNvPr id="9" name="Прямоугольник 8"/>
          <p:cNvSpPr/>
          <p:nvPr/>
        </p:nvSpPr>
        <p:spPr>
          <a:xfrm>
            <a:off x="3143240" y="428604"/>
            <a:ext cx="5580779" cy="1754326"/>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Говорящий определитель номиналов российских купюр Палитра-02У</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1" name="Прямоугольник 10"/>
          <p:cNvSpPr/>
          <p:nvPr/>
        </p:nvSpPr>
        <p:spPr>
          <a:xfrm>
            <a:off x="857224" y="3500438"/>
            <a:ext cx="535785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Говорящий определитель цвета «Палитра»</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2" name="Прямоугольник 11"/>
          <p:cNvSpPr/>
          <p:nvPr/>
        </p:nvSpPr>
        <p:spPr>
          <a:xfrm>
            <a:off x="642910" y="2214554"/>
            <a:ext cx="7786742" cy="1323439"/>
          </a:xfrm>
          <a:prstGeom prst="rect">
            <a:avLst/>
          </a:prstGeom>
        </p:spPr>
        <p:txBody>
          <a:bodyPr wrap="square">
            <a:spAutoFit/>
          </a:bodyPr>
          <a:lstStyle/>
          <a:p>
            <a:pPr algn="ctr"/>
            <a:r>
              <a:rPr lang="ru-RU" sz="2000" dirty="0" smtClean="0">
                <a:latin typeface="Times New Roman" pitchFamily="18" charset="0"/>
                <a:cs typeface="Times New Roman" pitchFamily="18" charset="0"/>
              </a:rPr>
              <a:t>Прибор предназначен для различения российских купюр номиналом </a:t>
            </a:r>
          </a:p>
          <a:p>
            <a:pPr algn="ctr"/>
            <a:r>
              <a:rPr lang="ru-RU" sz="2000" dirty="0" smtClean="0">
                <a:latin typeface="Times New Roman" pitchFamily="18" charset="0"/>
                <a:cs typeface="Times New Roman" pitchFamily="18" charset="0"/>
              </a:rPr>
              <a:t>10р, 50р, 100р, 500р, 1000р и 5000р. Информация предоставляется пользователю в виде речевых сообщений через встроенный громкоговоритель.</a:t>
            </a:r>
            <a:endParaRPr lang="ru-RU" sz="20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643174" y="4643446"/>
            <a:ext cx="4572000" cy="646331"/>
          </a:xfrm>
          <a:prstGeom prst="rect">
            <a:avLst/>
          </a:prstGeom>
        </p:spPr>
        <p:txBody>
          <a:bodyPr>
            <a:spAutoFit/>
          </a:bodyPr>
          <a:lstStyle/>
          <a:p>
            <a:r>
              <a:rPr lang="ru-RU" dirty="0" smtClean="0"/>
              <a:t/>
            </a:r>
            <a:br>
              <a:rPr lang="ru-RU" dirty="0" smtClean="0"/>
            </a:br>
            <a:endParaRPr lang="ru-RU" dirty="0"/>
          </a:p>
        </p:txBody>
      </p:sp>
      <p:sp>
        <p:nvSpPr>
          <p:cNvPr id="14" name="Прямоугольник 13"/>
          <p:cNvSpPr/>
          <p:nvPr/>
        </p:nvSpPr>
        <p:spPr>
          <a:xfrm>
            <a:off x="1071538" y="928670"/>
            <a:ext cx="7358114" cy="4708981"/>
          </a:xfrm>
          <a:prstGeom prst="rect">
            <a:avLst/>
          </a:prstGeom>
          <a:noFill/>
        </p:spPr>
        <p:txBody>
          <a:bodyPr wrap="square" lIns="91440" tIns="45720" rIns="91440" bIns="45720">
            <a:spAutoFit/>
          </a:bodyPr>
          <a:lstStyle/>
          <a:p>
            <a:pPr algn="ctr"/>
            <a:r>
              <a:rPr lang="ru-RU" sz="60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Письменные принадлежности </a:t>
            </a:r>
          </a:p>
          <a:p>
            <a:pPr algn="ctr"/>
            <a:r>
              <a:rPr lang="ru-RU" sz="60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для слепых </a:t>
            </a:r>
          </a:p>
          <a:p>
            <a:pPr algn="ctr"/>
            <a:r>
              <a:rPr lang="ru-RU" sz="60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 слабовидящих </a:t>
            </a:r>
          </a:p>
          <a:p>
            <a:pPr algn="ctr"/>
            <a:r>
              <a:rPr lang="ru-RU" sz="60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детей</a:t>
            </a:r>
            <a:r>
              <a:rPr lang="ru-RU" sz="60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endParaRPr lang="ru-RU" sz="60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5" name="Прямоугольник 14"/>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Тактильно-звуковой информатор  - Оборудование для школ, учебных и образовательных учреждений | Екатеринбург"/>
          <p:cNvPicPr>
            <a:picLocks noChangeAspect="1" noChangeArrowheads="1"/>
          </p:cNvPicPr>
          <p:nvPr/>
        </p:nvPicPr>
        <p:blipFill>
          <a:blip r:embed="rId2" cstate="print"/>
          <a:srcRect l="8865" t="9375" r="2482" b="6250"/>
          <a:stretch>
            <a:fillRect/>
          </a:stretch>
        </p:blipFill>
        <p:spPr bwMode="auto">
          <a:xfrm>
            <a:off x="3929058" y="928670"/>
            <a:ext cx="1500198" cy="2025267"/>
          </a:xfrm>
          <a:prstGeom prst="rect">
            <a:avLst/>
          </a:prstGeom>
          <a:noFill/>
        </p:spPr>
      </p:pic>
      <p:sp>
        <p:nvSpPr>
          <p:cNvPr id="4" name="Прямоугольник 3"/>
          <p:cNvSpPr/>
          <p:nvPr/>
        </p:nvSpPr>
        <p:spPr>
          <a:xfrm>
            <a:off x="5500694" y="928670"/>
            <a:ext cx="3357586" cy="2554545"/>
          </a:xfrm>
          <a:prstGeom prst="rect">
            <a:avLst/>
          </a:prstGeom>
        </p:spPr>
        <p:txBody>
          <a:bodyPr wrap="square">
            <a:spAutoFit/>
          </a:bodyPr>
          <a:lstStyle/>
          <a:p>
            <a:pPr algn="ctr"/>
            <a:r>
              <a:rPr lang="ru-RU" sz="2000" dirty="0" smtClean="0">
                <a:latin typeface="Times New Roman" pitchFamily="18" charset="0"/>
                <a:cs typeface="Times New Roman" pitchFamily="18" charset="0"/>
              </a:rPr>
              <a:t>Это  аналог тактильных табличек по Брайлю и пиктограмм. Это устройством с тактильной кнопкой, при нажатии которой воспроизводится записанное заранее сообщение. </a:t>
            </a:r>
            <a:endParaRPr lang="ru-RU" sz="2000" dirty="0">
              <a:latin typeface="Times New Roman" pitchFamily="18" charset="0"/>
              <a:cs typeface="Times New Roman" pitchFamily="18" charset="0"/>
            </a:endParaRPr>
          </a:p>
        </p:txBody>
      </p:sp>
      <p:pic>
        <p:nvPicPr>
          <p:cNvPr id="5124" name="Picture 4" descr="Информационно-тактильный знак (табличка) без рамки (300х200 мм) - Оборудование для школ, учебных и образовательных учреждений | Екатеринбург"/>
          <p:cNvPicPr>
            <a:picLocks noChangeAspect="1" noChangeArrowheads="1"/>
          </p:cNvPicPr>
          <p:nvPr/>
        </p:nvPicPr>
        <p:blipFill>
          <a:blip r:embed="rId3" cstate="print">
            <a:clrChange>
              <a:clrFrom>
                <a:srgbClr val="FFFFFF"/>
              </a:clrFrom>
              <a:clrTo>
                <a:srgbClr val="FFFFFF">
                  <a:alpha val="0"/>
                </a:srgbClr>
              </a:clrTo>
            </a:clrChange>
          </a:blip>
          <a:srcRect l="7609" r="4891" b="12500"/>
          <a:stretch>
            <a:fillRect/>
          </a:stretch>
        </p:blipFill>
        <p:spPr bwMode="auto">
          <a:xfrm>
            <a:off x="642910" y="2928934"/>
            <a:ext cx="1995161" cy="1214446"/>
          </a:xfrm>
          <a:prstGeom prst="rect">
            <a:avLst/>
          </a:prstGeom>
          <a:noFill/>
        </p:spPr>
      </p:pic>
      <p:sp>
        <p:nvSpPr>
          <p:cNvPr id="7" name="Прямоугольник 6"/>
          <p:cNvSpPr/>
          <p:nvPr/>
        </p:nvSpPr>
        <p:spPr>
          <a:xfrm>
            <a:off x="357158" y="4143380"/>
            <a:ext cx="2500330" cy="2308324"/>
          </a:xfrm>
          <a:prstGeom prst="rect">
            <a:avLst/>
          </a:prstGeom>
        </p:spPr>
        <p:txBody>
          <a:bodyPr wrap="square">
            <a:spAutoFit/>
          </a:bodyPr>
          <a:lstStyle/>
          <a:p>
            <a:pPr algn="ctr"/>
            <a:r>
              <a:rPr lang="ru-RU" dirty="0" smtClean="0">
                <a:latin typeface="Times New Roman" pitchFamily="18" charset="0"/>
                <a:cs typeface="Times New Roman" pitchFamily="18" charset="0"/>
              </a:rPr>
              <a:t>Текстовая информация и графические изображения наносятся рельефно-тактильным способом, при необходимости текст дублируется шрифтом Брайля. </a:t>
            </a:r>
            <a:endParaRPr lang="ru-RU" dirty="0">
              <a:latin typeface="Times New Roman" pitchFamily="18" charset="0"/>
              <a:cs typeface="Times New Roman" pitchFamily="18" charset="0"/>
            </a:endParaRPr>
          </a:p>
        </p:txBody>
      </p:sp>
      <p:sp>
        <p:nvSpPr>
          <p:cNvPr id="8" name="Прямоугольник 7"/>
          <p:cNvSpPr/>
          <p:nvPr/>
        </p:nvSpPr>
        <p:spPr>
          <a:xfrm>
            <a:off x="357158" y="1928802"/>
            <a:ext cx="3357586" cy="1077218"/>
          </a:xfrm>
          <a:prstGeom prst="rect">
            <a:avLst/>
          </a:prstGeom>
          <a:noFill/>
        </p:spPr>
        <p:txBody>
          <a:bodyPr wrap="square" lIns="91440" tIns="45720" rIns="91440" bIns="45720">
            <a:spAutoFit/>
          </a:bodyPr>
          <a:lstStyle/>
          <a:p>
            <a:pPr algn="ctr"/>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Информационно-тактильный знак</a:t>
            </a:r>
            <a:endParaRPr lang="ru-RU" sz="32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2500298" y="357166"/>
            <a:ext cx="6238823" cy="584775"/>
          </a:xfrm>
          <a:prstGeom prst="rect">
            <a:avLst/>
          </a:prstGeom>
          <a:noFill/>
        </p:spPr>
        <p:txBody>
          <a:bodyPr wrap="none" lIns="91440" tIns="45720" rIns="91440" bIns="45720">
            <a:spAutoFit/>
          </a:bodyPr>
          <a:lstStyle/>
          <a:p>
            <a:pPr algn="ctr"/>
            <a:r>
              <a:rPr lang="ru-RU" sz="32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Тактильно-звуковой информатор </a:t>
            </a:r>
            <a:endParaRPr lang="ru-RU" sz="32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0" name="Прямоугольник 9"/>
          <p:cNvSpPr/>
          <p:nvPr/>
        </p:nvSpPr>
        <p:spPr>
          <a:xfrm>
            <a:off x="5572132" y="3357562"/>
            <a:ext cx="3071834" cy="3170099"/>
          </a:xfrm>
          <a:prstGeom prst="rect">
            <a:avLst/>
          </a:prstGeom>
        </p:spPr>
        <p:txBody>
          <a:bodyPr wrap="square">
            <a:spAutoFit/>
          </a:bodyPr>
          <a:lstStyle/>
          <a:p>
            <a:pPr algn="ctr"/>
            <a:r>
              <a:rPr lang="ru-RU" sz="2000" dirty="0" smtClean="0">
                <a:latin typeface="Times New Roman" pitchFamily="18" charset="0"/>
                <a:cs typeface="Times New Roman" pitchFamily="18" charset="0"/>
              </a:rPr>
              <a:t>Преимуществом говорящей таблички является возможность записи без использования SD и </a:t>
            </a:r>
            <a:r>
              <a:rPr lang="ru-RU" sz="2000" dirty="0" err="1" smtClean="0">
                <a:latin typeface="Times New Roman" pitchFamily="18" charset="0"/>
                <a:cs typeface="Times New Roman" pitchFamily="18" charset="0"/>
              </a:rPr>
              <a:t>флеш-карт</a:t>
            </a:r>
            <a:r>
              <a:rPr lang="ru-RU" sz="2000" dirty="0" smtClean="0">
                <a:latin typeface="Times New Roman" pitchFamily="18" charset="0"/>
                <a:cs typeface="Times New Roman" pitchFamily="18" charset="0"/>
              </a:rPr>
              <a:t>.</a:t>
            </a:r>
          </a:p>
          <a:p>
            <a:pPr algn="ctr"/>
            <a:r>
              <a:rPr lang="ru-RU" sz="2000" dirty="0" smtClean="0">
                <a:latin typeface="Times New Roman" pitchFamily="18" charset="0"/>
                <a:cs typeface="Times New Roman" pitchFamily="18" charset="0"/>
              </a:rPr>
              <a:t>Говорящую табличку рекомендуется использовать в социально-значимых объектах</a:t>
            </a:r>
            <a:endParaRPr lang="ru-RU" sz="2000" dirty="0">
              <a:latin typeface="Times New Roman" pitchFamily="18" charset="0"/>
              <a:cs typeface="Times New Roman" pitchFamily="18" charset="0"/>
            </a:endParaRPr>
          </a:p>
        </p:txBody>
      </p:sp>
      <p:pic>
        <p:nvPicPr>
          <p:cNvPr id="9218" name="Picture 2" descr="C:\Users\Sveta\Desktop\дети брайль\IMG_20180205_094617.jpg"/>
          <p:cNvPicPr>
            <a:picLocks noChangeAspect="1" noChangeArrowheads="1"/>
          </p:cNvPicPr>
          <p:nvPr/>
        </p:nvPicPr>
        <p:blipFill>
          <a:blip r:embed="rId4" cstate="print"/>
          <a:srcRect t="8334" r="11111"/>
          <a:stretch>
            <a:fillRect/>
          </a:stretch>
        </p:blipFill>
        <p:spPr bwMode="auto">
          <a:xfrm>
            <a:off x="3071802" y="3071810"/>
            <a:ext cx="2441881" cy="335758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0166" y="2428868"/>
            <a:ext cx="5771131" cy="2585323"/>
          </a:xfrm>
          <a:prstGeom prst="rect">
            <a:avLst/>
          </a:prstGeom>
          <a:noFill/>
        </p:spPr>
        <p:txBody>
          <a:bodyPr wrap="none" lIns="91440" tIns="45720" rIns="91440" bIns="45720">
            <a:spAutoFit/>
          </a:bodyPr>
          <a:lstStyle/>
          <a:p>
            <a:pPr algn="ctr"/>
            <a:r>
              <a:rPr lang="ru-RU" sz="5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Настольные  игры </a:t>
            </a:r>
          </a:p>
          <a:p>
            <a:pPr algn="ctr"/>
            <a:r>
              <a:rPr lang="ru-RU" sz="5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для слепых  и </a:t>
            </a:r>
          </a:p>
          <a:p>
            <a:pPr algn="ctr"/>
            <a:r>
              <a:rPr lang="ru-RU" sz="54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слабовидящих</a:t>
            </a:r>
            <a:endParaRPr lang="ru-RU" sz="54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Шашки"/>
          <p:cNvPicPr>
            <a:picLocks noChangeAspect="1" noChangeArrowheads="1"/>
          </p:cNvPicPr>
          <p:nvPr/>
        </p:nvPicPr>
        <p:blipFill>
          <a:blip r:embed="rId2" cstate="print">
            <a:clrChange>
              <a:clrFrom>
                <a:srgbClr val="FFFFFF"/>
              </a:clrFrom>
              <a:clrTo>
                <a:srgbClr val="FFFFFF">
                  <a:alpha val="0"/>
                </a:srgbClr>
              </a:clrTo>
            </a:clrChange>
          </a:blip>
          <a:srcRect l="7500" t="10417" r="6249" b="6249"/>
          <a:stretch>
            <a:fillRect/>
          </a:stretch>
        </p:blipFill>
        <p:spPr bwMode="auto">
          <a:xfrm>
            <a:off x="500034" y="2071678"/>
            <a:ext cx="3080764" cy="2143140"/>
          </a:xfrm>
          <a:prstGeom prst="rect">
            <a:avLst/>
          </a:prstGeom>
          <a:noFill/>
        </p:spPr>
      </p:pic>
      <p:sp>
        <p:nvSpPr>
          <p:cNvPr id="5" name="Прямоугольник 4"/>
          <p:cNvSpPr/>
          <p:nvPr/>
        </p:nvSpPr>
        <p:spPr>
          <a:xfrm>
            <a:off x="3571868" y="2000240"/>
            <a:ext cx="5143536" cy="2246769"/>
          </a:xfrm>
          <a:prstGeom prst="rect">
            <a:avLst/>
          </a:prstGeom>
        </p:spPr>
        <p:txBody>
          <a:bodyPr wrap="square">
            <a:spAutoFit/>
          </a:bodyPr>
          <a:lstStyle/>
          <a:p>
            <a:r>
              <a:rPr lang="ru-RU" sz="2000" b="1" dirty="0" smtClean="0">
                <a:latin typeface="Times New Roman" pitchFamily="18" charset="0"/>
                <a:cs typeface="Times New Roman" pitchFamily="18" charset="0"/>
              </a:rPr>
              <a:t>Доска</a:t>
            </a:r>
            <a:r>
              <a:rPr lang="ru-RU" sz="2000" dirty="0" smtClean="0">
                <a:latin typeface="Times New Roman" pitchFamily="18" charset="0"/>
                <a:cs typeface="Times New Roman" pitchFamily="18" charset="0"/>
              </a:rPr>
              <a:t> имеет следующие особенности: во-первых, в середине каждого поля (клетки) доски есть отверстие для вставки фигур; во-вторых, чёрные поля чуть-чуть приподняты по сравнению с белыми полями, что облегчает ориентацию на доске, особенно по её линиям – вертикалям и горизонталям. </a:t>
            </a:r>
            <a:endParaRPr lang="ru-RU" sz="2000" dirty="0">
              <a:latin typeface="Times New Roman" pitchFamily="18" charset="0"/>
              <a:cs typeface="Times New Roman" pitchFamily="18" charset="0"/>
            </a:endParaRPr>
          </a:p>
        </p:txBody>
      </p:sp>
      <p:sp>
        <p:nvSpPr>
          <p:cNvPr id="6" name="Прямоугольник 5"/>
          <p:cNvSpPr/>
          <p:nvPr/>
        </p:nvSpPr>
        <p:spPr>
          <a:xfrm>
            <a:off x="2928926" y="1285860"/>
            <a:ext cx="5543697"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Шашки тактильные </a:t>
            </a:r>
            <a:r>
              <a:rPr lang="en-US"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Deluxe</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7" name="Прямоугольник 6"/>
          <p:cNvSpPr/>
          <p:nvPr/>
        </p:nvSpPr>
        <p:spPr>
          <a:xfrm>
            <a:off x="428596" y="4214818"/>
            <a:ext cx="8286808" cy="2246769"/>
          </a:xfrm>
          <a:prstGeom prst="rect">
            <a:avLst/>
          </a:prstGeom>
        </p:spPr>
        <p:txBody>
          <a:bodyPr wrap="square">
            <a:spAutoFit/>
          </a:bodyPr>
          <a:lstStyle/>
          <a:p>
            <a:pPr algn="ctr"/>
            <a:r>
              <a:rPr lang="ru-RU" sz="2000" b="1" dirty="0" smtClean="0">
                <a:latin typeface="Times New Roman" pitchFamily="18" charset="0"/>
                <a:cs typeface="Times New Roman" pitchFamily="18" charset="0"/>
              </a:rPr>
              <a:t>Фигуры</a:t>
            </a:r>
            <a:r>
              <a:rPr lang="ru-RU" sz="2000" dirty="0" smtClean="0">
                <a:latin typeface="Times New Roman" pitchFamily="18" charset="0"/>
                <a:cs typeface="Times New Roman" pitchFamily="18" charset="0"/>
              </a:rPr>
              <a:t> также имеют особенности: во-первых, в их основаниях находятся ножки для вставки в отверстия на полях шахматной доски; во-вторых, 2 вида фигур («черные» и «белые») тактильно различимы между собой – один вид имеет круглую выпуклую шапочку, другие - с гладкой поверхностью. «Шашка-дамка» отличается от шашки высотой фигуры. Благодаря этому существенно упрощается процесс игры для людей с нарушенным зрением. </a:t>
            </a:r>
            <a:endParaRPr lang="ru-RU" sz="2000"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29058" y="1928802"/>
            <a:ext cx="4786314" cy="2862322"/>
          </a:xfrm>
          <a:prstGeom prst="rect">
            <a:avLst/>
          </a:prstGeom>
        </p:spPr>
        <p:txBody>
          <a:bodyPr wrap="square">
            <a:spAutoFit/>
          </a:bodyPr>
          <a:lstStyle/>
          <a:p>
            <a:r>
              <a:rPr lang="ru-RU" sz="2000" b="1" dirty="0" smtClean="0">
                <a:latin typeface="Times New Roman" pitchFamily="18" charset="0"/>
                <a:cs typeface="Times New Roman" pitchFamily="18" charset="0"/>
              </a:rPr>
              <a:t>Шахматная доска</a:t>
            </a:r>
            <a:r>
              <a:rPr lang="ru-RU" sz="2000" dirty="0" smtClean="0">
                <a:latin typeface="Times New Roman" pitchFamily="18" charset="0"/>
                <a:cs typeface="Times New Roman" pitchFamily="18" charset="0"/>
              </a:rPr>
              <a:t> имеет следующие особенности: во-первых, в середине каждого поля (клетки) доски есть отверстие для вставки фигур; во-вторых, чёрные поля чуть-чуть приподняты по сравнению с белыми полями, что облегчает ориентацию на доске, особенно по её линиям - вертикалям, горизонталям и диагоналям. </a:t>
            </a:r>
          </a:p>
        </p:txBody>
      </p:sp>
      <p:sp>
        <p:nvSpPr>
          <p:cNvPr id="4" name="Прямоугольник 3"/>
          <p:cNvSpPr/>
          <p:nvPr/>
        </p:nvSpPr>
        <p:spPr>
          <a:xfrm>
            <a:off x="500034" y="4786322"/>
            <a:ext cx="8143932" cy="1631216"/>
          </a:xfrm>
          <a:prstGeom prst="rect">
            <a:avLst/>
          </a:prstGeom>
        </p:spPr>
        <p:txBody>
          <a:bodyPr wrap="square">
            <a:spAutoFit/>
          </a:bodyPr>
          <a:lstStyle/>
          <a:p>
            <a:pPr algn="ctr"/>
            <a:r>
              <a:rPr lang="ru-RU" sz="2000" b="1" dirty="0" smtClean="0">
                <a:latin typeface="Times New Roman" pitchFamily="18" charset="0"/>
                <a:cs typeface="Times New Roman" pitchFamily="18" charset="0"/>
              </a:rPr>
              <a:t>Шахматные фигуры</a:t>
            </a:r>
            <a:r>
              <a:rPr lang="ru-RU" sz="2000" dirty="0" smtClean="0">
                <a:latin typeface="Times New Roman" pitchFamily="18" charset="0"/>
                <a:cs typeface="Times New Roman" pitchFamily="18" charset="0"/>
              </a:rPr>
              <a:t> также имеют две особенности: во-первых, в их основаниях находятся ножки для вставки в отверстия на полях шахматной доски; во-вторых, все черные фигуры снабжены металлическими наконечниками. Благодаря этому существенно упрощается процесс игры для людей с нарушенным зрением. </a:t>
            </a:r>
            <a:endParaRPr lang="ru-RU" sz="2000" dirty="0">
              <a:latin typeface="Times New Roman" pitchFamily="18" charset="0"/>
              <a:cs typeface="Times New Roman" pitchFamily="18" charset="0"/>
            </a:endParaRPr>
          </a:p>
        </p:txBody>
      </p:sp>
      <p:pic>
        <p:nvPicPr>
          <p:cNvPr id="62468" name="Picture 4" descr="https://vrtorg.ru/upload/resize_cache/iblock/22f/800_600_1b2abac770c8661544aba915109804bc0/%D0%98%D0%90%D0%A2-9282.jpg"/>
          <p:cNvPicPr>
            <a:picLocks noChangeAspect="1" noChangeArrowheads="1"/>
          </p:cNvPicPr>
          <p:nvPr/>
        </p:nvPicPr>
        <p:blipFill>
          <a:blip r:embed="rId2" cstate="print">
            <a:clrChange>
              <a:clrFrom>
                <a:srgbClr val="FFFFFF"/>
              </a:clrFrom>
              <a:clrTo>
                <a:srgbClr val="FFFFFF">
                  <a:alpha val="0"/>
                </a:srgbClr>
              </a:clrTo>
            </a:clrChange>
          </a:blip>
          <a:srcRect l="14241" t="8439" r="8227" b="17720"/>
          <a:stretch>
            <a:fillRect/>
          </a:stretch>
        </p:blipFill>
        <p:spPr bwMode="auto">
          <a:xfrm>
            <a:off x="428596" y="2071678"/>
            <a:ext cx="3500462" cy="2500330"/>
          </a:xfrm>
          <a:prstGeom prst="rect">
            <a:avLst/>
          </a:prstGeom>
          <a:noFill/>
        </p:spPr>
      </p:pic>
      <p:sp>
        <p:nvSpPr>
          <p:cNvPr id="7" name="Прямоугольник 6"/>
          <p:cNvSpPr/>
          <p:nvPr/>
        </p:nvSpPr>
        <p:spPr>
          <a:xfrm>
            <a:off x="3143240" y="1071546"/>
            <a:ext cx="4555863"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Шахматы тактильные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28992" y="2000240"/>
            <a:ext cx="5214974" cy="2246769"/>
          </a:xfrm>
          <a:prstGeom prst="rect">
            <a:avLst/>
          </a:prstGeom>
        </p:spPr>
        <p:txBody>
          <a:bodyPr wrap="square">
            <a:spAutoFit/>
          </a:bodyPr>
          <a:lstStyle/>
          <a:p>
            <a:r>
              <a:rPr lang="ru-RU" sz="2000" dirty="0" smtClean="0">
                <a:latin typeface="Times New Roman" pitchFamily="18" charset="0"/>
                <a:cs typeface="Times New Roman" pitchFamily="18" charset="0"/>
              </a:rPr>
              <a:t>Нарды для слепых имеют разделение полей доски для игры специальными барьерами, чёрные и белые фишки отличаются друг от друга наличием у белых шашек выпуклой точки на вершине. Кубики (кости) имеют выпуклые точки, что облегчает процесс игры незрячему человеку.</a:t>
            </a:r>
          </a:p>
        </p:txBody>
      </p:sp>
      <p:sp>
        <p:nvSpPr>
          <p:cNvPr id="1026" name="AutoShape 2" descr="https://ortoped-group.ru/files/originals/78194649img6913_19684_b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8" name="Picture 4" descr="Нарды тактильные               арт. ИА365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57158" y="2000240"/>
            <a:ext cx="2942397" cy="2286016"/>
          </a:xfrm>
          <a:prstGeom prst="rect">
            <a:avLst/>
          </a:prstGeom>
          <a:noFill/>
        </p:spPr>
      </p:pic>
      <p:sp>
        <p:nvSpPr>
          <p:cNvPr id="6" name="Прямоугольник 5"/>
          <p:cNvSpPr/>
          <p:nvPr/>
        </p:nvSpPr>
        <p:spPr>
          <a:xfrm>
            <a:off x="3357554" y="785794"/>
            <a:ext cx="481716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Тактильные нарды </a:t>
            </a:r>
          </a:p>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для слепых</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7" name="Прямоугольник 6"/>
          <p:cNvSpPr/>
          <p:nvPr/>
        </p:nvSpPr>
        <p:spPr>
          <a:xfrm>
            <a:off x="500034" y="4214818"/>
            <a:ext cx="8215370" cy="1938992"/>
          </a:xfrm>
          <a:prstGeom prst="rect">
            <a:avLst/>
          </a:prstGeom>
        </p:spPr>
        <p:txBody>
          <a:bodyPr wrap="square">
            <a:spAutoFit/>
          </a:bodyPr>
          <a:lstStyle/>
          <a:p>
            <a:r>
              <a:rPr lang="ru-RU" sz="2000" dirty="0" smtClean="0">
                <a:latin typeface="Times New Roman" pitchFamily="18" charset="0"/>
                <a:cs typeface="Times New Roman" pitchFamily="18" charset="0"/>
              </a:rPr>
              <a:t>Тактильные нарды позволяют развивать у людей с нарушениями зрения абстрактное мышление и пространственную ориентацию. Игра в нарды также способствует развитию у слабовидящих и незрячих людей логического аналитического мышления, укреплению памяти, концентрации внимания и развитию мелкой моторики рук.</a:t>
            </a:r>
          </a:p>
          <a:p>
            <a:r>
              <a:rPr lang="ru-RU" sz="2000" dirty="0" smtClean="0">
                <a:latin typeface="Times New Roman" pitchFamily="18" charset="0"/>
                <a:cs typeface="Times New Roman" pitchFamily="18" charset="0"/>
              </a:rPr>
              <a:t>Материал – полированное дерево. В комплекте – доска, фишки.</a:t>
            </a:r>
            <a:endParaRPr lang="ru-RU" sz="2000"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6248" y="428604"/>
            <a:ext cx="4203907"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Домино тактильное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61442" name="Picture 2" descr="https://www.smartaids.ru/upload/iblock/e58/e582fe887680976fecc27d288fef6e21.jpg"/>
          <p:cNvPicPr>
            <a:picLocks noChangeAspect="1" noChangeArrowheads="1"/>
          </p:cNvPicPr>
          <p:nvPr/>
        </p:nvPicPr>
        <p:blipFill>
          <a:blip r:embed="rId2" cstate="print"/>
          <a:srcRect l="6780" r="15254"/>
          <a:stretch>
            <a:fillRect/>
          </a:stretch>
        </p:blipFill>
        <p:spPr bwMode="auto">
          <a:xfrm>
            <a:off x="5929322" y="3071810"/>
            <a:ext cx="2714644" cy="2136971"/>
          </a:xfrm>
          <a:prstGeom prst="rect">
            <a:avLst/>
          </a:prstGeom>
          <a:noFill/>
        </p:spPr>
      </p:pic>
      <p:sp>
        <p:nvSpPr>
          <p:cNvPr id="5" name="Прямоугольник 4"/>
          <p:cNvSpPr/>
          <p:nvPr/>
        </p:nvSpPr>
        <p:spPr>
          <a:xfrm>
            <a:off x="4214810" y="1071546"/>
            <a:ext cx="4572032"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Набор из 28 высококонтрастных и легкоразличимых тактильно домино. На белые фишки нанесены чёрные выпуклые хорошо осязаемые точки, благодаря которым существенно упрощается процесс игры. </a:t>
            </a:r>
            <a:endParaRPr lang="ru-RU" sz="2000" dirty="0">
              <a:latin typeface="Times New Roman" pitchFamily="18" charset="0"/>
              <a:cs typeface="Times New Roman" pitchFamily="18" charset="0"/>
            </a:endParaRPr>
          </a:p>
        </p:txBody>
      </p:sp>
      <p:sp>
        <p:nvSpPr>
          <p:cNvPr id="12" name="Прямоугольник 11"/>
          <p:cNvSpPr/>
          <p:nvPr/>
        </p:nvSpPr>
        <p:spPr>
          <a:xfrm>
            <a:off x="285720" y="2143116"/>
            <a:ext cx="3857652" cy="1200329"/>
          </a:xfrm>
          <a:prstGeom prst="rect">
            <a:avLst/>
          </a:prstGeom>
          <a:noFill/>
        </p:spPr>
        <p:txBody>
          <a:bodyPr wrap="squar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Текстурированное</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домино</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61446" name="Picture 6" descr="https://www.smartaids.ru/upload/iblock/fb7/fb7f27a50f79ce3b4c4e83dc75172266.jpg"/>
          <p:cNvPicPr>
            <a:picLocks noChangeAspect="1" noChangeArrowheads="1"/>
          </p:cNvPicPr>
          <p:nvPr/>
        </p:nvPicPr>
        <p:blipFill>
          <a:blip r:embed="rId3" cstate="print">
            <a:clrChange>
              <a:clrFrom>
                <a:srgbClr val="FFFFFF"/>
              </a:clrFrom>
              <a:clrTo>
                <a:srgbClr val="FFFFFF">
                  <a:alpha val="0"/>
                </a:srgbClr>
              </a:clrTo>
            </a:clrChange>
          </a:blip>
          <a:srcRect l="2564" t="13675" b="7692"/>
          <a:stretch>
            <a:fillRect/>
          </a:stretch>
        </p:blipFill>
        <p:spPr bwMode="auto">
          <a:xfrm>
            <a:off x="3071802" y="3500438"/>
            <a:ext cx="2832673" cy="1714512"/>
          </a:xfrm>
          <a:prstGeom prst="rect">
            <a:avLst/>
          </a:prstGeom>
          <a:noFill/>
        </p:spPr>
      </p:pic>
      <p:sp>
        <p:nvSpPr>
          <p:cNvPr id="14" name="Прямоугольник 13"/>
          <p:cNvSpPr/>
          <p:nvPr/>
        </p:nvSpPr>
        <p:spPr>
          <a:xfrm>
            <a:off x="428596" y="3286124"/>
            <a:ext cx="2786082"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Домино состоит из 28 фишек, на поверхности которых варьируется комбинация из 7 различных текстур и цветов. </a:t>
            </a:r>
            <a:endParaRPr lang="ru-RU" sz="2000" dirty="0">
              <a:latin typeface="Times New Roman" pitchFamily="18" charset="0"/>
              <a:cs typeface="Times New Roman" pitchFamily="18" charset="0"/>
            </a:endParaRPr>
          </a:p>
        </p:txBody>
      </p:sp>
      <p:sp>
        <p:nvSpPr>
          <p:cNvPr id="15" name="Прямоугольник 14"/>
          <p:cNvSpPr/>
          <p:nvPr/>
        </p:nvSpPr>
        <p:spPr>
          <a:xfrm>
            <a:off x="500034" y="5286388"/>
            <a:ext cx="5929354" cy="1015663"/>
          </a:xfrm>
          <a:prstGeom prst="rect">
            <a:avLst/>
          </a:prstGeom>
        </p:spPr>
        <p:txBody>
          <a:bodyPr wrap="square">
            <a:spAutoFit/>
          </a:bodyPr>
          <a:lstStyle/>
          <a:p>
            <a:r>
              <a:rPr lang="ru-RU" sz="2000" dirty="0" smtClean="0">
                <a:latin typeface="Times New Roman" pitchFamily="18" charset="0"/>
                <a:cs typeface="Times New Roman" pitchFamily="18" charset="0"/>
              </a:rPr>
              <a:t>Особенность заключается в том, что ребенок должен находить половинки карточек не с одинаковыми рисунками, а с похожими на ощупь поверхностями. </a:t>
            </a:r>
            <a:endParaRPr lang="ru-RU" sz="2000" dirty="0">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071678"/>
            <a:ext cx="4484787" cy="1200329"/>
          </a:xfrm>
          <a:prstGeom prst="rect">
            <a:avLst/>
          </a:prstGeom>
        </p:spPr>
        <p:txBody>
          <a:bodyPr wrap="square">
            <a:spAutoFit/>
          </a:bodyPr>
          <a:lstStyle/>
          <a:p>
            <a:pPr algn="ct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Судоку</a:t>
            </a: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для незрячих и слабовидящих</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3" name="Picture 4" descr="Судоку"/>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14678" y="3143248"/>
            <a:ext cx="2297800" cy="1714512"/>
          </a:xfrm>
          <a:prstGeom prst="rect">
            <a:avLst/>
          </a:prstGeom>
          <a:noFill/>
        </p:spPr>
      </p:pic>
      <p:sp>
        <p:nvSpPr>
          <p:cNvPr id="4" name="Прямоугольник 3"/>
          <p:cNvSpPr/>
          <p:nvPr/>
        </p:nvSpPr>
        <p:spPr>
          <a:xfrm>
            <a:off x="428596" y="3357562"/>
            <a:ext cx="2857520" cy="1323439"/>
          </a:xfrm>
          <a:prstGeom prst="rect">
            <a:avLst/>
          </a:prstGeom>
        </p:spPr>
        <p:txBody>
          <a:bodyPr wrap="square">
            <a:spAutoFit/>
          </a:bodyPr>
          <a:lstStyle/>
          <a:p>
            <a:r>
              <a:rPr lang="ru-RU" sz="2000" dirty="0" smtClean="0">
                <a:latin typeface="Times New Roman" pitchFamily="18" charset="0"/>
                <a:cs typeface="Times New Roman" pitchFamily="18" charset="0"/>
              </a:rPr>
              <a:t>Игровая поверхность поделена на 9 квадратов по 9 отверстий (ячеек) в каждом. </a:t>
            </a:r>
          </a:p>
        </p:txBody>
      </p:sp>
      <p:sp>
        <p:nvSpPr>
          <p:cNvPr id="5" name="Прямоугольник 4"/>
          <p:cNvSpPr/>
          <p:nvPr/>
        </p:nvSpPr>
        <p:spPr>
          <a:xfrm>
            <a:off x="357158" y="4714884"/>
            <a:ext cx="4929222"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Цифры нанесены </a:t>
            </a:r>
            <a:r>
              <a:rPr lang="ru-RU" sz="2000" b="1" dirty="0" smtClean="0">
                <a:latin typeface="Times New Roman" pitchFamily="18" charset="0"/>
                <a:cs typeface="Times New Roman" pitchFamily="18" charset="0"/>
              </a:rPr>
              <a:t>тактильно и шрифтом Брайля</a:t>
            </a:r>
            <a:r>
              <a:rPr lang="ru-RU" sz="2000" dirty="0" smtClean="0">
                <a:latin typeface="Times New Roman" pitchFamily="18" charset="0"/>
                <a:cs typeface="Times New Roman" pitchFamily="18" charset="0"/>
              </a:rPr>
              <a:t> на пластиковые фишки, диаметром 2,5 см. Для облегчения процесса игры для слабовидящих пользователей каждая цифра имеет свой цвет: </a:t>
            </a:r>
            <a:endParaRPr lang="ru-RU" sz="2000" dirty="0">
              <a:latin typeface="Times New Roman" pitchFamily="18" charset="0"/>
              <a:cs typeface="Times New Roman" pitchFamily="18" charset="0"/>
            </a:endParaRPr>
          </a:p>
        </p:txBody>
      </p:sp>
      <p:pic>
        <p:nvPicPr>
          <p:cNvPr id="60418" name="Picture 2" descr="Игра"/>
          <p:cNvPicPr>
            <a:picLocks noChangeAspect="1" noChangeArrowheads="1"/>
          </p:cNvPicPr>
          <p:nvPr/>
        </p:nvPicPr>
        <p:blipFill>
          <a:blip r:embed="rId3" cstate="print"/>
          <a:srcRect l="4545" t="9091" r="9091" b="4545"/>
          <a:stretch>
            <a:fillRect/>
          </a:stretch>
        </p:blipFill>
        <p:spPr bwMode="auto">
          <a:xfrm>
            <a:off x="4786314" y="1643050"/>
            <a:ext cx="1714512" cy="1714512"/>
          </a:xfrm>
          <a:prstGeom prst="rect">
            <a:avLst/>
          </a:prstGeom>
          <a:noFill/>
        </p:spPr>
      </p:pic>
      <p:sp>
        <p:nvSpPr>
          <p:cNvPr id="8" name="Прямоугольник 7"/>
          <p:cNvSpPr/>
          <p:nvPr/>
        </p:nvSpPr>
        <p:spPr>
          <a:xfrm>
            <a:off x="3643306" y="928670"/>
            <a:ext cx="5197384"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Игра «Крестики-нолики»</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6715140" y="1643050"/>
            <a:ext cx="1857388"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Правила игры:  Один из игроков играет «крестиками», второй – «ноликами». </a:t>
            </a:r>
            <a:endParaRPr lang="ru-RU" sz="2000" dirty="0">
              <a:latin typeface="Times New Roman" pitchFamily="18" charset="0"/>
              <a:cs typeface="Times New Roman" pitchFamily="18" charset="0"/>
            </a:endParaRPr>
          </a:p>
        </p:txBody>
      </p:sp>
      <p:sp>
        <p:nvSpPr>
          <p:cNvPr id="10" name="Прямоугольник 9"/>
          <p:cNvSpPr/>
          <p:nvPr/>
        </p:nvSpPr>
        <p:spPr>
          <a:xfrm>
            <a:off x="5572132" y="3571876"/>
            <a:ext cx="3143240" cy="2862322"/>
          </a:xfrm>
          <a:prstGeom prst="rect">
            <a:avLst/>
          </a:prstGeom>
        </p:spPr>
        <p:txBody>
          <a:bodyPr wrap="square">
            <a:spAutoFit/>
          </a:bodyPr>
          <a:lstStyle/>
          <a:p>
            <a:pPr algn="ctr"/>
            <a:r>
              <a:rPr lang="ru-RU" sz="2000" dirty="0" smtClean="0">
                <a:latin typeface="Times New Roman" pitchFamily="18" charset="0"/>
                <a:cs typeface="Times New Roman" pitchFamily="18" charset="0"/>
              </a:rPr>
              <a:t>Игроки по очереди ставят в свободные клетки поля свои знаки. Начинает игрок, ставящий крестики. Первый, выстроивший в ряд 4 свои фигуры по вертикали, горизонтали или диагонали, выигрывает. </a:t>
            </a:r>
            <a:endParaRPr lang="ru-RU" sz="2000" dirty="0">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86314" y="357166"/>
            <a:ext cx="4000528"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Игра Ранжир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Брайлевская</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1266" name="Picture 2" descr="Игра Ранжир Брайлевская - Интернет магазин Доступная Среда. Реализация безбарьерной среды в России"/>
          <p:cNvPicPr>
            <a:picLocks noChangeAspect="1" noChangeArrowheads="1"/>
          </p:cNvPicPr>
          <p:nvPr/>
        </p:nvPicPr>
        <p:blipFill>
          <a:blip r:embed="rId2" cstate="print">
            <a:clrChange>
              <a:clrFrom>
                <a:srgbClr val="000000">
                  <a:alpha val="0"/>
                </a:srgbClr>
              </a:clrFrom>
              <a:clrTo>
                <a:srgbClr val="000000">
                  <a:alpha val="0"/>
                </a:srgbClr>
              </a:clrTo>
            </a:clrChange>
          </a:blip>
          <a:srcRect l="10453" t="2439" r="9408" b="4878"/>
          <a:stretch>
            <a:fillRect/>
          </a:stretch>
        </p:blipFill>
        <p:spPr bwMode="auto">
          <a:xfrm>
            <a:off x="7072330" y="1571612"/>
            <a:ext cx="1643074" cy="2714644"/>
          </a:xfrm>
          <a:prstGeom prst="rect">
            <a:avLst/>
          </a:prstGeom>
          <a:noFill/>
        </p:spPr>
      </p:pic>
      <p:sp>
        <p:nvSpPr>
          <p:cNvPr id="6" name="Прямоугольник 5"/>
          <p:cNvSpPr/>
          <p:nvPr/>
        </p:nvSpPr>
        <p:spPr>
          <a:xfrm>
            <a:off x="4929190" y="1500174"/>
            <a:ext cx="2214578" cy="2246769"/>
          </a:xfrm>
          <a:prstGeom prst="rect">
            <a:avLst/>
          </a:prstGeom>
        </p:spPr>
        <p:txBody>
          <a:bodyPr wrap="square">
            <a:spAutoFit/>
          </a:bodyPr>
          <a:lstStyle/>
          <a:p>
            <a:pPr algn="ctr"/>
            <a:r>
              <a:rPr lang="ru-RU" sz="2000" dirty="0" smtClean="0">
                <a:latin typeface="Times New Roman" pitchFamily="18" charset="0"/>
                <a:cs typeface="Times New Roman" pitchFamily="18" charset="0"/>
              </a:rPr>
              <a:t>Игра заключается в том, чтобы переместить все фишки из одной колонки в другую, сохранив прежний порядок счета. </a:t>
            </a:r>
            <a:endParaRPr lang="ru-RU" sz="2000" dirty="0">
              <a:latin typeface="Times New Roman" pitchFamily="18" charset="0"/>
              <a:cs typeface="Times New Roman" pitchFamily="18" charset="0"/>
            </a:endParaRPr>
          </a:p>
        </p:txBody>
      </p:sp>
      <p:sp>
        <p:nvSpPr>
          <p:cNvPr id="7" name="Прямоугольник 6"/>
          <p:cNvSpPr/>
          <p:nvPr/>
        </p:nvSpPr>
        <p:spPr>
          <a:xfrm>
            <a:off x="4643438" y="4357694"/>
            <a:ext cx="4000496"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Перемещать фишки можно по одной, при этом должно соблюдаться одно правило: номер любой верхней фишки не должен быть больше номера нижней в каждой из трех колонок.</a:t>
            </a:r>
            <a:endParaRPr lang="ru-RU" sz="2000" dirty="0"/>
          </a:p>
        </p:txBody>
      </p:sp>
      <p:sp>
        <p:nvSpPr>
          <p:cNvPr id="12" name="Прямоугольник 11"/>
          <p:cNvSpPr/>
          <p:nvPr/>
        </p:nvSpPr>
        <p:spPr>
          <a:xfrm>
            <a:off x="428596" y="1857364"/>
            <a:ext cx="4214842"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Игра «пятнашки» со шрифтом Брайля</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22530" name="Picture 2" descr="Игра «пятнашки» со шрифтом Брайля               арт. 3651"/>
          <p:cNvPicPr>
            <a:picLocks noChangeAspect="1" noChangeArrowheads="1"/>
          </p:cNvPicPr>
          <p:nvPr/>
        </p:nvPicPr>
        <p:blipFill>
          <a:blip r:embed="rId3" cstate="print">
            <a:clrChange>
              <a:clrFrom>
                <a:srgbClr val="FFFFFF"/>
              </a:clrFrom>
              <a:clrTo>
                <a:srgbClr val="FFFFFF">
                  <a:alpha val="0"/>
                </a:srgbClr>
              </a:clrTo>
            </a:clrChange>
          </a:blip>
          <a:srcRect t="6209" b="13077"/>
          <a:stretch>
            <a:fillRect/>
          </a:stretch>
        </p:blipFill>
        <p:spPr bwMode="auto">
          <a:xfrm>
            <a:off x="2643174" y="4286256"/>
            <a:ext cx="2231064" cy="2071702"/>
          </a:xfrm>
          <a:prstGeom prst="rect">
            <a:avLst/>
          </a:prstGeom>
          <a:noFill/>
        </p:spPr>
      </p:pic>
      <p:sp>
        <p:nvSpPr>
          <p:cNvPr id="13" name="Прямоугольник 12"/>
          <p:cNvSpPr/>
          <p:nvPr/>
        </p:nvSpPr>
        <p:spPr>
          <a:xfrm>
            <a:off x="357158" y="3071810"/>
            <a:ext cx="4572032" cy="1323439"/>
          </a:xfrm>
          <a:prstGeom prst="rect">
            <a:avLst/>
          </a:prstGeom>
        </p:spPr>
        <p:txBody>
          <a:bodyPr wrap="square">
            <a:spAutoFit/>
          </a:bodyPr>
          <a:lstStyle/>
          <a:p>
            <a:pPr algn="ctr"/>
            <a:r>
              <a:rPr lang="ru-RU" sz="2000" dirty="0" smtClean="0">
                <a:latin typeface="Times New Roman" pitchFamily="18" charset="0"/>
                <a:cs typeface="Times New Roman" pitchFamily="18" charset="0"/>
              </a:rPr>
              <a:t>Развивающая настольная игра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Материал – пластик.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Игра в пятнашки развивает абстрактное логическое мышление, память и </a:t>
            </a:r>
            <a:endParaRPr lang="ru-RU" sz="2000" dirty="0">
              <a:latin typeface="Times New Roman" pitchFamily="18" charset="0"/>
              <a:cs typeface="Times New Roman" pitchFamily="18" charset="0"/>
            </a:endParaRPr>
          </a:p>
        </p:txBody>
      </p:sp>
      <p:sp>
        <p:nvSpPr>
          <p:cNvPr id="14" name="Прямоугольник 13"/>
          <p:cNvSpPr/>
          <p:nvPr/>
        </p:nvSpPr>
        <p:spPr>
          <a:xfrm>
            <a:off x="285720" y="4357694"/>
            <a:ext cx="2714644" cy="1631216"/>
          </a:xfrm>
          <a:prstGeom prst="rect">
            <a:avLst/>
          </a:prstGeom>
        </p:spPr>
        <p:txBody>
          <a:bodyPr wrap="square">
            <a:spAutoFit/>
          </a:bodyPr>
          <a:lstStyle/>
          <a:p>
            <a:pPr algn="ctr"/>
            <a:r>
              <a:rPr lang="ru-RU" sz="2000" dirty="0" smtClean="0">
                <a:latin typeface="Times New Roman" pitchFamily="18" charset="0"/>
                <a:cs typeface="Times New Roman" pitchFamily="18" charset="0"/>
              </a:rPr>
              <a:t>пространственную ориентацию, а также способствуют развитию мелкой моторики рук.</a:t>
            </a:r>
            <a:endParaRPr lang="ru-RU" sz="20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2071678"/>
            <a:ext cx="8429668" cy="1938992"/>
          </a:xfrm>
          <a:prstGeom prst="rect">
            <a:avLst/>
          </a:prstGeom>
        </p:spPr>
        <p:txBody>
          <a:bodyPr wrap="square">
            <a:spAutoFit/>
          </a:bodyPr>
          <a:lstStyle/>
          <a:p>
            <a:pPr algn="ctr"/>
            <a:r>
              <a:rPr lang="ru-RU" sz="2000" dirty="0" smtClean="0">
                <a:latin typeface="Times New Roman" pitchFamily="18" charset="0"/>
                <a:cs typeface="Times New Roman" pitchFamily="18" charset="0"/>
              </a:rPr>
              <a:t>Бинго - развивающая настольная игра, в которой случайным образом выбираются и называются числа, а игроки заполняют соответствующие числа на своих карточках. Первый игрок, заполнивший карточку в соответствии с правилами розыгрыша, побеждает. Данная игра способствует развитию у слабовидящих и незрячих людей логического мышления, внимания, также развивает мелкую моторику рук.</a:t>
            </a:r>
            <a:endParaRPr lang="ru-RU" sz="2000" dirty="0">
              <a:latin typeface="Times New Roman" pitchFamily="18" charset="0"/>
              <a:cs typeface="Times New Roman" pitchFamily="18" charset="0"/>
            </a:endParaRPr>
          </a:p>
        </p:txBody>
      </p:sp>
      <p:pic>
        <p:nvPicPr>
          <p:cNvPr id="93186" name="Picture 2" descr="Фишки для игры «Бинго» со шрифтом Брайля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71604" y="5072074"/>
            <a:ext cx="2143140" cy="1443048"/>
          </a:xfrm>
          <a:prstGeom prst="rect">
            <a:avLst/>
          </a:prstGeom>
          <a:noFill/>
        </p:spPr>
      </p:pic>
      <p:pic>
        <p:nvPicPr>
          <p:cNvPr id="32770" name="Picture 2" descr="https://www.med-magazin.ru/upload/resize_cache/iblock/b30/300_300_10240811ca8906714d1a9f41f2f5b358d/b307d4d0303e64b630b6c1c95d7782a4.jpg"/>
          <p:cNvPicPr>
            <a:picLocks noChangeAspect="1" noChangeArrowheads="1"/>
          </p:cNvPicPr>
          <p:nvPr/>
        </p:nvPicPr>
        <p:blipFill>
          <a:blip r:embed="rId3" cstate="print">
            <a:clrChange>
              <a:clrFrom>
                <a:srgbClr val="FFFFFF"/>
              </a:clrFrom>
              <a:clrTo>
                <a:srgbClr val="FFFFFF">
                  <a:alpha val="0"/>
                </a:srgbClr>
              </a:clrTo>
            </a:clrChange>
          </a:blip>
          <a:srcRect l="5000" t="17500" r="7499" b="19999"/>
          <a:stretch>
            <a:fillRect/>
          </a:stretch>
        </p:blipFill>
        <p:spPr bwMode="auto">
          <a:xfrm>
            <a:off x="5072066" y="4500570"/>
            <a:ext cx="2786082" cy="1990059"/>
          </a:xfrm>
          <a:prstGeom prst="rect">
            <a:avLst/>
          </a:prstGeom>
          <a:noFill/>
        </p:spPr>
      </p:pic>
      <p:sp>
        <p:nvSpPr>
          <p:cNvPr id="8" name="Прямоугольник 7"/>
          <p:cNvSpPr/>
          <p:nvPr/>
        </p:nvSpPr>
        <p:spPr>
          <a:xfrm>
            <a:off x="3571868" y="642918"/>
            <a:ext cx="4212243" cy="1200329"/>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игра «Бинго» </a:t>
            </a:r>
          </a:p>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со шрифтом Брайля</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5214942" y="4000504"/>
            <a:ext cx="3435043"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Доска для игры </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0" name="Прямоугольник 9"/>
          <p:cNvSpPr/>
          <p:nvPr/>
        </p:nvSpPr>
        <p:spPr>
          <a:xfrm>
            <a:off x="428596" y="4000504"/>
            <a:ext cx="464347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фишки для игры с номерами от 1 до 75. </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500562" y="500042"/>
            <a:ext cx="3929058"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Карты игральные </a:t>
            </a:r>
          </a:p>
          <a:p>
            <a:pPr algn="ct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Брайлевские</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4" name="Picture 4" descr="Карты игральные Брайлевские - Интернет магазин Доступная Среда. Реализация безбарьерной среды в России"/>
          <p:cNvPicPr>
            <a:picLocks noChangeAspect="1" noChangeArrowheads="1"/>
          </p:cNvPicPr>
          <p:nvPr/>
        </p:nvPicPr>
        <p:blipFill>
          <a:blip r:embed="rId2" cstate="print"/>
          <a:srcRect l="4286" t="14479" r="3571" b="4439"/>
          <a:stretch>
            <a:fillRect/>
          </a:stretch>
        </p:blipFill>
        <p:spPr bwMode="auto">
          <a:xfrm>
            <a:off x="5500694" y="1714488"/>
            <a:ext cx="3071834" cy="2000264"/>
          </a:xfrm>
          <a:prstGeom prst="rect">
            <a:avLst/>
          </a:prstGeom>
          <a:noFill/>
        </p:spPr>
      </p:pic>
      <p:sp>
        <p:nvSpPr>
          <p:cNvPr id="5" name="Прямоугольник 4"/>
          <p:cNvSpPr/>
          <p:nvPr/>
        </p:nvSpPr>
        <p:spPr>
          <a:xfrm>
            <a:off x="6000760" y="3857628"/>
            <a:ext cx="2714644" cy="2246769"/>
          </a:xfrm>
          <a:prstGeom prst="rect">
            <a:avLst/>
          </a:prstGeom>
        </p:spPr>
        <p:txBody>
          <a:bodyPr wrap="square">
            <a:spAutoFit/>
          </a:bodyPr>
          <a:lstStyle/>
          <a:p>
            <a:pPr algn="ctr"/>
            <a:r>
              <a:rPr lang="ru-RU" sz="2000" dirty="0" smtClean="0">
                <a:latin typeface="Times New Roman" pitchFamily="18" charset="0"/>
                <a:cs typeface="Times New Roman" pitchFamily="18" charset="0"/>
              </a:rPr>
              <a:t>Тактильные игральные карты - это классическая колода карт, на которые с лицевой стороны нанесен шрифт Брайля.</a:t>
            </a:r>
            <a:endParaRPr lang="ru-RU" sz="2000" dirty="0">
              <a:latin typeface="Times New Roman" pitchFamily="18" charset="0"/>
              <a:cs typeface="Times New Roman" pitchFamily="18" charset="0"/>
            </a:endParaRPr>
          </a:p>
        </p:txBody>
      </p:sp>
      <p:pic>
        <p:nvPicPr>
          <p:cNvPr id="92162" name="Picture 2" descr="Кости игральные тактильные пластмассовые               арт. ИА18341"/>
          <p:cNvPicPr>
            <a:picLocks noChangeAspect="1" noChangeArrowheads="1"/>
          </p:cNvPicPr>
          <p:nvPr/>
        </p:nvPicPr>
        <p:blipFill>
          <a:blip r:embed="rId3" cstate="print"/>
          <a:srcRect l="30000" t="10000" r="24999" b="9999"/>
          <a:stretch>
            <a:fillRect/>
          </a:stretch>
        </p:blipFill>
        <p:spPr bwMode="auto">
          <a:xfrm>
            <a:off x="4357686" y="2714620"/>
            <a:ext cx="1143008" cy="2032014"/>
          </a:xfrm>
          <a:prstGeom prst="rect">
            <a:avLst/>
          </a:prstGeom>
          <a:noFill/>
        </p:spPr>
      </p:pic>
      <p:sp>
        <p:nvSpPr>
          <p:cNvPr id="8" name="Прямоугольник 7"/>
          <p:cNvSpPr/>
          <p:nvPr/>
        </p:nvSpPr>
        <p:spPr>
          <a:xfrm>
            <a:off x="357158" y="3714752"/>
            <a:ext cx="4214842" cy="1323439"/>
          </a:xfrm>
          <a:prstGeom prst="rect">
            <a:avLst/>
          </a:prstGeom>
        </p:spPr>
        <p:txBody>
          <a:bodyPr wrap="square">
            <a:spAutoFit/>
          </a:bodyPr>
          <a:lstStyle/>
          <a:p>
            <a:r>
              <a:rPr lang="ru-RU" sz="2000" dirty="0" smtClean="0">
                <a:latin typeface="Times New Roman" pitchFamily="18" charset="0"/>
                <a:cs typeface="Times New Roman" pitchFamily="18" charset="0"/>
              </a:rPr>
              <a:t>Игральные кости с выпуклыми контрастными точками (черные на белом фоне) предназначены для игры незрячими или слабовидящими</a:t>
            </a:r>
            <a:endParaRPr lang="ru-RU" sz="2000" dirty="0">
              <a:latin typeface="Times New Roman" pitchFamily="18" charset="0"/>
              <a:cs typeface="Times New Roman" pitchFamily="18" charset="0"/>
            </a:endParaRPr>
          </a:p>
        </p:txBody>
      </p:sp>
      <p:sp>
        <p:nvSpPr>
          <p:cNvPr id="9" name="Прямоугольник 8"/>
          <p:cNvSpPr/>
          <p:nvPr/>
        </p:nvSpPr>
        <p:spPr>
          <a:xfrm>
            <a:off x="357158" y="2428868"/>
            <a:ext cx="3643338"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Кости игральные тактильные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0" name="Прямоугольник 9"/>
          <p:cNvSpPr/>
          <p:nvPr/>
        </p:nvSpPr>
        <p:spPr>
          <a:xfrm>
            <a:off x="357158" y="4929198"/>
            <a:ext cx="5643602" cy="1323439"/>
          </a:xfrm>
          <a:prstGeom prst="rect">
            <a:avLst/>
          </a:prstGeom>
        </p:spPr>
        <p:txBody>
          <a:bodyPr wrap="square">
            <a:spAutoFit/>
          </a:bodyPr>
          <a:lstStyle/>
          <a:p>
            <a:r>
              <a:rPr lang="ru-RU" sz="2000" dirty="0" smtClean="0">
                <a:latin typeface="Times New Roman" pitchFamily="18" charset="0"/>
                <a:cs typeface="Times New Roman" pitchFamily="18" charset="0"/>
              </a:rPr>
              <a:t>людьми в различные настольные игры, например, нарды и др. Точки легко различимы на ощупь.</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В комплекте 2 штуки.</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Материал: пластик</a:t>
            </a:r>
            <a:endParaRPr lang="ru-RU" sz="20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786050" y="1857364"/>
            <a:ext cx="5857916" cy="4093428"/>
          </a:xfrm>
          <a:prstGeom prst="rect">
            <a:avLst/>
          </a:prstGeom>
        </p:spPr>
        <p:txBody>
          <a:bodyPr wrap="square">
            <a:spAutoFit/>
          </a:bodyPr>
          <a:lstStyle/>
          <a:p>
            <a:pPr algn="ctr">
              <a:spcBef>
                <a:spcPts val="0"/>
              </a:spcBef>
              <a:buNone/>
            </a:pPr>
            <a:r>
              <a:rPr lang="ru-RU" sz="2400" dirty="0" smtClean="0">
                <a:latin typeface="Times New Roman" pitchFamily="18" charset="0"/>
                <a:cs typeface="Times New Roman" pitchFamily="18" charset="0"/>
              </a:rPr>
              <a:t>Прибор для письма по брайлю состоит из металлических пластин между которыми вставляется лист бумаги. </a:t>
            </a:r>
          </a:p>
          <a:p>
            <a:pPr algn="ctr">
              <a:spcBef>
                <a:spcPts val="0"/>
              </a:spcBef>
              <a:buNone/>
            </a:pPr>
            <a:endParaRPr lang="ru-RU" sz="1000" dirty="0" smtClean="0">
              <a:latin typeface="Times New Roman" pitchFamily="18" charset="0"/>
              <a:cs typeface="Times New Roman" pitchFamily="18" charset="0"/>
            </a:endParaRPr>
          </a:p>
          <a:p>
            <a:pPr algn="ctr">
              <a:spcBef>
                <a:spcPts val="0"/>
              </a:spcBef>
              <a:buNone/>
            </a:pPr>
            <a:r>
              <a:rPr lang="ru-RU" sz="2400" dirty="0" smtClean="0">
                <a:latin typeface="Times New Roman" pitchFamily="18" charset="0"/>
                <a:cs typeface="Times New Roman" pitchFamily="18" charset="0"/>
              </a:rPr>
              <a:t>       Нижняя пластина -  сплошная, верхняя - имеет множество прямоугольных отверстий, вырезанных рядами. </a:t>
            </a:r>
          </a:p>
          <a:p>
            <a:pPr>
              <a:spcBef>
                <a:spcPts val="0"/>
              </a:spcBef>
              <a:buNone/>
            </a:pPr>
            <a:endParaRPr lang="ru-RU" sz="1000" dirty="0" smtClean="0">
              <a:latin typeface="Times New Roman" pitchFamily="18" charset="0"/>
              <a:cs typeface="Times New Roman" pitchFamily="18" charset="0"/>
            </a:endParaRPr>
          </a:p>
          <a:p>
            <a:pPr algn="ctr">
              <a:spcBef>
                <a:spcPts val="0"/>
              </a:spcBef>
              <a:buNone/>
            </a:pPr>
            <a:r>
              <a:rPr lang="ru-RU" sz="2400" dirty="0" smtClean="0">
                <a:latin typeface="Times New Roman" pitchFamily="18" charset="0"/>
                <a:cs typeface="Times New Roman" pitchFamily="18" charset="0"/>
              </a:rPr>
              <a:t>   На краях нижней пластине находится по два коротких острых штыря, а на верхней пластине в соответствующих местах четыре углубления. </a:t>
            </a:r>
          </a:p>
        </p:txBody>
      </p:sp>
      <p:pic>
        <p:nvPicPr>
          <p:cNvPr id="11266" name="Picture 2" descr="http://xn--b1aifk3and9a0a.xn--p1ai/wp-content/uploads/2014/11/Pribor-dlya-pisma-po-Brajlyu.jpg"/>
          <p:cNvPicPr>
            <a:picLocks noChangeAspect="1" noChangeArrowheads="1"/>
          </p:cNvPicPr>
          <p:nvPr/>
        </p:nvPicPr>
        <p:blipFill>
          <a:blip r:embed="rId2" cstate="print"/>
          <a:srcRect l="16975" r="15123"/>
          <a:stretch>
            <a:fillRect/>
          </a:stretch>
        </p:blipFill>
        <p:spPr bwMode="auto">
          <a:xfrm>
            <a:off x="500034" y="2000240"/>
            <a:ext cx="2214578" cy="3261437"/>
          </a:xfrm>
          <a:prstGeom prst="rect">
            <a:avLst/>
          </a:prstGeom>
          <a:noFill/>
        </p:spPr>
      </p:pic>
      <p:sp>
        <p:nvSpPr>
          <p:cNvPr id="12" name="Прямоугольник 11"/>
          <p:cNvSpPr/>
          <p:nvPr/>
        </p:nvSpPr>
        <p:spPr>
          <a:xfrm>
            <a:off x="1571604" y="428604"/>
            <a:ext cx="714380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Прибор для письма по Брайлю </a:t>
            </a:r>
          </a:p>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27 строк, 18 строк и 6 строк</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3" name="Прямоугольник 12"/>
          <p:cNvSpPr/>
          <p:nvPr/>
        </p:nvSpPr>
        <p:spPr>
          <a:xfrm>
            <a:off x="571472" y="5429264"/>
            <a:ext cx="1500198" cy="830997"/>
          </a:xfrm>
          <a:prstGeom prst="rect">
            <a:avLst/>
          </a:prstGeom>
        </p:spPr>
        <p:txBody>
          <a:bodyPr wrap="square">
            <a:spAutoFit/>
          </a:bodyPr>
          <a:lstStyle/>
          <a:p>
            <a:pPr algn="ctr"/>
            <a:r>
              <a:rPr lang="ru-RU" sz="2400" b="1" dirty="0" smtClean="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rPr>
              <a:t>18 строк</a:t>
            </a:r>
          </a:p>
          <a:p>
            <a:pPr algn="ctr"/>
            <a:r>
              <a:rPr lang="ru-RU" sz="2400" b="1" dirty="0" smtClean="0">
                <a:ln w="19050">
                  <a:solidFill>
                    <a:schemeClr val="tx2">
                      <a:tint val="1000"/>
                    </a:schemeClr>
                  </a:solidFill>
                  <a:prstDash val="solid"/>
                </a:ln>
                <a:solidFill>
                  <a:schemeClr val="accent2">
                    <a:lumMod val="75000"/>
                  </a:schemeClr>
                </a:solidFill>
                <a:effectLst>
                  <a:outerShdw blurRad="50000" dist="50800" dir="7500000" algn="tl">
                    <a:srgbClr val="000000">
                      <a:shade val="5000"/>
                      <a:alpha val="35000"/>
                    </a:srgbClr>
                  </a:outerShdw>
                </a:effectLst>
              </a:rPr>
              <a:t>24 клетки</a:t>
            </a:r>
            <a:endParaRPr lang="ru-RU" sz="2400" dirty="0">
              <a:solidFill>
                <a:schemeClr val="accent2">
                  <a:lumMod val="7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57818" y="642918"/>
            <a:ext cx="3093598"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Кубик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Рубика</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тактильный</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4" name="Прямоугольник 3"/>
          <p:cNvSpPr/>
          <p:nvPr/>
        </p:nvSpPr>
        <p:spPr>
          <a:xfrm>
            <a:off x="4929190" y="1857364"/>
            <a:ext cx="3929090" cy="4524315"/>
          </a:xfrm>
          <a:prstGeom prst="rect">
            <a:avLst/>
          </a:prstGeom>
        </p:spPr>
        <p:txBody>
          <a:bodyPr wrap="square">
            <a:spAutoFit/>
          </a:bodyPr>
          <a:lstStyle/>
          <a:p>
            <a:pPr algn="ctr"/>
            <a:r>
              <a:rPr lang="ru-RU" dirty="0" smtClean="0">
                <a:latin typeface="Times New Roman" pitchFamily="18" charset="0"/>
                <a:cs typeface="Times New Roman" pitchFamily="18" charset="0"/>
              </a:rPr>
              <a:t>Головоломка представляет собой куб, составленный из кубиков меньшего размера, способных вращаться вокруг невидимых снаружи осей. Каждый из квадратов на каждой стороне куба окрашен в определенный цвет. В данной версии каждый цвет имеет определенное тактильное обозначение (кружочек, треугольник, точки и т.д.). Повороты сторон позволяют разными способами менять порядок цветных квадратов. </a:t>
            </a:r>
            <a:r>
              <a:rPr lang="ru-RU" b="1" dirty="0" smtClean="0">
                <a:latin typeface="Times New Roman" pitchFamily="18" charset="0"/>
                <a:cs typeface="Times New Roman" pitchFamily="18" charset="0"/>
              </a:rPr>
              <a:t>Задача игрока</a:t>
            </a:r>
            <a:r>
              <a:rPr lang="ru-RU" dirty="0" smtClean="0">
                <a:latin typeface="Times New Roman" pitchFamily="18" charset="0"/>
                <a:cs typeface="Times New Roman" pitchFamily="18" charset="0"/>
              </a:rPr>
              <a:t> – поворачивая стороны куба, составить их таким образом, чтобы каждая грань состояла из квадратов одного цвета. </a:t>
            </a:r>
            <a:endParaRPr lang="ru-RU" dirty="0">
              <a:latin typeface="Times New Roman" pitchFamily="18" charset="0"/>
              <a:cs typeface="Times New Roman" pitchFamily="18" charset="0"/>
            </a:endParaRPr>
          </a:p>
        </p:txBody>
      </p:sp>
      <p:pic>
        <p:nvPicPr>
          <p:cNvPr id="59394" name="Picture 2" descr="http://magic-cube.ru/eshop2/products_pictures/c4u-333sudoku-b2.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500430" y="285728"/>
            <a:ext cx="1857388" cy="1857388"/>
          </a:xfrm>
          <a:prstGeom prst="rect">
            <a:avLst/>
          </a:prstGeom>
          <a:noFill/>
        </p:spPr>
      </p:pic>
      <p:pic>
        <p:nvPicPr>
          <p:cNvPr id="30722" name="Picture 2" descr="https://vrtorg.ru/upload/resize_cache/iblock/c40/551_706_1b2abac770c8661544aba915109804bc0/%D0%A1%D0%9B%D0%92-19237.jpg"/>
          <p:cNvPicPr>
            <a:picLocks noChangeAspect="1" noChangeArrowheads="1"/>
          </p:cNvPicPr>
          <p:nvPr/>
        </p:nvPicPr>
        <p:blipFill>
          <a:blip r:embed="rId3" cstate="print">
            <a:clrChange>
              <a:clrFrom>
                <a:srgbClr val="FFFFFF"/>
              </a:clrFrom>
              <a:clrTo>
                <a:srgbClr val="FFFFFF">
                  <a:alpha val="0"/>
                </a:srgbClr>
              </a:clrTo>
            </a:clrChange>
          </a:blip>
          <a:srcRect l="8923" t="6964" r="6307" b="5985"/>
          <a:stretch>
            <a:fillRect/>
          </a:stretch>
        </p:blipFill>
        <p:spPr bwMode="auto">
          <a:xfrm>
            <a:off x="3357554" y="4714884"/>
            <a:ext cx="1357322" cy="1785950"/>
          </a:xfrm>
          <a:prstGeom prst="rect">
            <a:avLst/>
          </a:prstGeom>
          <a:noFill/>
        </p:spPr>
      </p:pic>
      <p:sp>
        <p:nvSpPr>
          <p:cNvPr id="7" name="Прямоугольник 6"/>
          <p:cNvSpPr/>
          <p:nvPr/>
        </p:nvSpPr>
        <p:spPr>
          <a:xfrm>
            <a:off x="285720" y="2500306"/>
            <a:ext cx="4500594" cy="2308324"/>
          </a:xfrm>
          <a:prstGeom prst="rect">
            <a:avLst/>
          </a:prstGeom>
        </p:spPr>
        <p:txBody>
          <a:bodyPr wrap="square">
            <a:spAutoFit/>
          </a:bodyPr>
          <a:lstStyle/>
          <a:p>
            <a:pPr algn="ctr"/>
            <a:r>
              <a:rPr lang="ru-RU" dirty="0" smtClean="0">
                <a:latin typeface="Times New Roman" pitchFamily="18" charset="0"/>
                <a:cs typeface="Times New Roman" pitchFamily="18" charset="0"/>
              </a:rPr>
              <a:t>Игра представляет собой цилиндр, разделенный на 5 секции. Каждая секция состоит из подвижных блоков разных цветов. Цвет обозначен соответствующей буквой алфавита Брайля от А до Н.</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Цель игры: двигая блоки и поворачивая секции по кругу, нужно собрать линии одного цвета или более сложные узоры.</a:t>
            </a:r>
            <a:endParaRPr lang="ru-RU" dirty="0">
              <a:latin typeface="Times New Roman" pitchFamily="18" charset="0"/>
              <a:cs typeface="Times New Roman" pitchFamily="18" charset="0"/>
            </a:endParaRPr>
          </a:p>
        </p:txBody>
      </p:sp>
      <p:sp>
        <p:nvSpPr>
          <p:cNvPr id="8" name="Прямоугольник 7"/>
          <p:cNvSpPr/>
          <p:nvPr/>
        </p:nvSpPr>
        <p:spPr>
          <a:xfrm>
            <a:off x="357158" y="4714884"/>
            <a:ext cx="2857520" cy="1754326"/>
          </a:xfrm>
          <a:prstGeom prst="rect">
            <a:avLst/>
          </a:prstGeom>
        </p:spPr>
        <p:txBody>
          <a:bodyPr wrap="square">
            <a:spAutoFit/>
          </a:bodyPr>
          <a:lstStyle/>
          <a:p>
            <a:pPr algn="ctr"/>
            <a:r>
              <a:rPr lang="ru-RU" dirty="0" smtClean="0">
                <a:latin typeface="Times New Roman" pitchFamily="18" charset="0"/>
                <a:cs typeface="Times New Roman" pitchFamily="18" charset="0"/>
              </a:rPr>
              <a:t>Игра развивает мелкую моторику, логическое мышление, творческие способности, помогает освоить базовые математические навыки.</a:t>
            </a:r>
            <a:endParaRPr lang="ru-RU" dirty="0">
              <a:latin typeface="Times New Roman" pitchFamily="18" charset="0"/>
              <a:cs typeface="Times New Roman" pitchFamily="18" charset="0"/>
            </a:endParaRPr>
          </a:p>
        </p:txBody>
      </p:sp>
      <p:sp>
        <p:nvSpPr>
          <p:cNvPr id="10" name="Прямоугольник 9"/>
          <p:cNvSpPr/>
          <p:nvPr/>
        </p:nvSpPr>
        <p:spPr>
          <a:xfrm>
            <a:off x="428596" y="1928802"/>
            <a:ext cx="3923383" cy="646331"/>
          </a:xfrm>
          <a:prstGeom prst="rect">
            <a:avLst/>
          </a:prstGeom>
          <a:noFill/>
        </p:spPr>
        <p:txBody>
          <a:bodyPr wrap="none" lIns="91440" tIns="45720" rIns="91440" bIns="45720">
            <a:spAutoFit/>
          </a:bodyPr>
          <a:lstStyle/>
          <a:p>
            <a:pPr algn="ct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Пазлы</a:t>
            </a: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тактильные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C:\Users\Sveta\Desktop\фото дети брайль\IMG_20180201_133217.jpg"/>
          <p:cNvPicPr>
            <a:picLocks noChangeAspect="1" noChangeArrowheads="1"/>
          </p:cNvPicPr>
          <p:nvPr/>
        </p:nvPicPr>
        <p:blipFill>
          <a:blip r:embed="rId2" cstate="print"/>
          <a:srcRect/>
          <a:stretch>
            <a:fillRect/>
          </a:stretch>
        </p:blipFill>
        <p:spPr bwMode="auto">
          <a:xfrm>
            <a:off x="1475656" y="2564904"/>
            <a:ext cx="2643188" cy="3524251"/>
          </a:xfrm>
          <a:prstGeom prst="rect">
            <a:avLst/>
          </a:prstGeom>
          <a:noFill/>
        </p:spPr>
      </p:pic>
      <p:pic>
        <p:nvPicPr>
          <p:cNvPr id="13314" name="Picture 2" descr="C:\Users\Sveta\Desktop\дети брайль\IMG_20180205_141858.jpg"/>
          <p:cNvPicPr>
            <a:picLocks noChangeAspect="1" noChangeArrowheads="1"/>
          </p:cNvPicPr>
          <p:nvPr/>
        </p:nvPicPr>
        <p:blipFill>
          <a:blip r:embed="rId3" cstate="print"/>
          <a:srcRect/>
          <a:stretch>
            <a:fillRect/>
          </a:stretch>
        </p:blipFill>
        <p:spPr bwMode="auto">
          <a:xfrm>
            <a:off x="5508104" y="1988840"/>
            <a:ext cx="2625347" cy="350046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14744" y="1571612"/>
            <a:ext cx="2571768" cy="1323439"/>
          </a:xfrm>
          <a:prstGeom prst="rect">
            <a:avLst/>
          </a:prstGeom>
        </p:spPr>
        <p:txBody>
          <a:bodyPr wrap="square">
            <a:spAutoFit/>
          </a:bodyPr>
          <a:lstStyle/>
          <a:p>
            <a:pPr algn="ctr"/>
            <a:r>
              <a:rPr lang="ru-RU" sz="2000" dirty="0" smtClean="0">
                <a:latin typeface="Times New Roman" pitchFamily="18" charset="0"/>
                <a:cs typeface="Times New Roman" pitchFamily="18" charset="0"/>
              </a:rPr>
              <a:t>Задача ребенка при игре с вкладышами - найти для каждой фигурки своё место.</a:t>
            </a:r>
            <a:endParaRPr lang="ru-RU" sz="2000" dirty="0">
              <a:latin typeface="Times New Roman" pitchFamily="18" charset="0"/>
              <a:cs typeface="Times New Roman" pitchFamily="18" charset="0"/>
            </a:endParaRPr>
          </a:p>
        </p:txBody>
      </p:sp>
      <p:pic>
        <p:nvPicPr>
          <p:cNvPr id="64514" name="Picture 2" descr="Рамка-"/>
          <p:cNvPicPr>
            <a:picLocks noChangeAspect="1" noChangeArrowheads="1"/>
          </p:cNvPicPr>
          <p:nvPr/>
        </p:nvPicPr>
        <p:blipFill>
          <a:blip r:embed="rId2" cstate="print">
            <a:clrChange>
              <a:clrFrom>
                <a:srgbClr val="FFFFFF"/>
              </a:clrFrom>
              <a:clrTo>
                <a:srgbClr val="FFFFFF">
                  <a:alpha val="0"/>
                </a:srgbClr>
              </a:clrTo>
            </a:clrChange>
          </a:blip>
          <a:srcRect l="3750" t="18750"/>
          <a:stretch>
            <a:fillRect/>
          </a:stretch>
        </p:blipFill>
        <p:spPr bwMode="auto">
          <a:xfrm>
            <a:off x="2428860" y="3714752"/>
            <a:ext cx="1833562" cy="928687"/>
          </a:xfrm>
          <a:prstGeom prst="rect">
            <a:avLst/>
          </a:prstGeom>
          <a:noFill/>
        </p:spPr>
      </p:pic>
      <p:pic>
        <p:nvPicPr>
          <p:cNvPr id="26630" name="Picture 6" descr="http://s018.radikal.ru/i503/1210/a7/97d344f8a5cc.jpg"/>
          <p:cNvPicPr>
            <a:picLocks noChangeAspect="1" noChangeArrowheads="1"/>
          </p:cNvPicPr>
          <p:nvPr/>
        </p:nvPicPr>
        <p:blipFill>
          <a:blip r:embed="rId3" cstate="print">
            <a:clrChange>
              <a:clrFrom>
                <a:srgbClr val="DDDCE4"/>
              </a:clrFrom>
              <a:clrTo>
                <a:srgbClr val="DDDCE4">
                  <a:alpha val="0"/>
                </a:srgbClr>
              </a:clrTo>
            </a:clrChange>
          </a:blip>
          <a:srcRect l="2143" t="13197" r="-715" b="7624"/>
          <a:stretch>
            <a:fillRect/>
          </a:stretch>
        </p:blipFill>
        <p:spPr bwMode="auto">
          <a:xfrm>
            <a:off x="2500298" y="4857760"/>
            <a:ext cx="1734356" cy="1357322"/>
          </a:xfrm>
          <a:prstGeom prst="rect">
            <a:avLst/>
          </a:prstGeom>
          <a:noFill/>
        </p:spPr>
      </p:pic>
      <p:pic>
        <p:nvPicPr>
          <p:cNvPr id="26632" name="Picture 8" descr="https://ae01.alicdn.com/kf/HTB1Cbj2LVXXXXXSaXXXq6xXFXXXt/Kids-Baby-Wooden-Learning-Early-Educational-Toy-Geometry-Puzzle.jpg"/>
          <p:cNvPicPr>
            <a:picLocks noChangeAspect="1" noChangeArrowheads="1"/>
          </p:cNvPicPr>
          <p:nvPr/>
        </p:nvPicPr>
        <p:blipFill>
          <a:blip r:embed="rId4" cstate="print">
            <a:clrChange>
              <a:clrFrom>
                <a:srgbClr val="FFFFFF"/>
              </a:clrFrom>
              <a:clrTo>
                <a:srgbClr val="FFFFFF">
                  <a:alpha val="0"/>
                </a:srgbClr>
              </a:clrTo>
            </a:clrChange>
          </a:blip>
          <a:srcRect b="50791"/>
          <a:stretch>
            <a:fillRect/>
          </a:stretch>
        </p:blipFill>
        <p:spPr bwMode="auto">
          <a:xfrm>
            <a:off x="285720" y="428604"/>
            <a:ext cx="3357586" cy="1643074"/>
          </a:xfrm>
          <a:prstGeom prst="rect">
            <a:avLst/>
          </a:prstGeom>
          <a:noFill/>
        </p:spPr>
      </p:pic>
      <p:pic>
        <p:nvPicPr>
          <p:cNvPr id="26634" name="Picture 10" descr="https://www.tinylove.ru/published/publicdata/TINYLOVE/attachments/SC/products_pictures/igrushki-iz-dereva-sorter-logicheskij-kvadrat-d020_enl.jpg"/>
          <p:cNvPicPr>
            <a:picLocks noChangeAspect="1" noChangeArrowheads="1"/>
          </p:cNvPicPr>
          <p:nvPr/>
        </p:nvPicPr>
        <p:blipFill>
          <a:blip r:embed="rId5" cstate="print">
            <a:clrChange>
              <a:clrFrom>
                <a:srgbClr val="FFFFFF"/>
              </a:clrFrom>
              <a:clrTo>
                <a:srgbClr val="FFFFFF">
                  <a:alpha val="0"/>
                </a:srgbClr>
              </a:clrTo>
            </a:clrChange>
          </a:blip>
          <a:srcRect r="3859" b="12903"/>
          <a:stretch>
            <a:fillRect/>
          </a:stretch>
        </p:blipFill>
        <p:spPr bwMode="auto">
          <a:xfrm>
            <a:off x="6715140" y="4643446"/>
            <a:ext cx="1862680" cy="1571636"/>
          </a:xfrm>
          <a:prstGeom prst="rect">
            <a:avLst/>
          </a:prstGeom>
          <a:noFill/>
        </p:spPr>
      </p:pic>
      <p:pic>
        <p:nvPicPr>
          <p:cNvPr id="33794" name="Picture 2" descr="http://applyda.ru/img/p/1/67599-large_default.jpg"/>
          <p:cNvPicPr>
            <a:picLocks noChangeAspect="1" noChangeArrowheads="1"/>
          </p:cNvPicPr>
          <p:nvPr/>
        </p:nvPicPr>
        <p:blipFill>
          <a:blip r:embed="rId6" cstate="print">
            <a:clrChange>
              <a:clrFrom>
                <a:srgbClr val="F3E7F5"/>
              </a:clrFrom>
              <a:clrTo>
                <a:srgbClr val="F3E7F5">
                  <a:alpha val="0"/>
                </a:srgbClr>
              </a:clrTo>
            </a:clrChange>
          </a:blip>
          <a:srcRect/>
          <a:stretch>
            <a:fillRect/>
          </a:stretch>
        </p:blipFill>
        <p:spPr bwMode="auto">
          <a:xfrm>
            <a:off x="2071670" y="2214554"/>
            <a:ext cx="1644022" cy="1500198"/>
          </a:xfrm>
          <a:prstGeom prst="rect">
            <a:avLst/>
          </a:prstGeom>
          <a:noFill/>
        </p:spPr>
      </p:pic>
      <p:sp>
        <p:nvSpPr>
          <p:cNvPr id="10" name="Прямоугольник 9"/>
          <p:cNvSpPr/>
          <p:nvPr/>
        </p:nvSpPr>
        <p:spPr>
          <a:xfrm>
            <a:off x="3571868" y="285728"/>
            <a:ext cx="498894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деревянные игрушки </a:t>
            </a:r>
          </a:p>
          <a:p>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по геометрии</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11" name="Picture 8" descr="https://ae01.alicdn.com/kf/HTB1Cbj2LVXXXXXSaXXXq6xXFXXXt/Kids-Baby-Wooden-Learning-Early-Educational-Toy-Geometry-Puzzle.jpg"/>
          <p:cNvPicPr>
            <a:picLocks noChangeAspect="1" noChangeArrowheads="1"/>
          </p:cNvPicPr>
          <p:nvPr/>
        </p:nvPicPr>
        <p:blipFill>
          <a:blip r:embed="rId4" cstate="print">
            <a:clrChange>
              <a:clrFrom>
                <a:srgbClr val="FFFFFF"/>
              </a:clrFrom>
              <a:clrTo>
                <a:srgbClr val="FFFFFF">
                  <a:alpha val="0"/>
                </a:srgbClr>
              </a:clrTo>
            </a:clrChange>
          </a:blip>
          <a:srcRect l="27660" t="51349" r="23404" b="1582"/>
          <a:stretch>
            <a:fillRect/>
          </a:stretch>
        </p:blipFill>
        <p:spPr bwMode="auto">
          <a:xfrm>
            <a:off x="357158" y="2143116"/>
            <a:ext cx="1643074" cy="1571636"/>
          </a:xfrm>
          <a:prstGeom prst="rect">
            <a:avLst/>
          </a:prstGeom>
          <a:noFill/>
        </p:spPr>
      </p:pic>
      <p:pic>
        <p:nvPicPr>
          <p:cNvPr id="14339" name="Picture 3" descr="C:\Users\Sveta\Desktop\дети брайль\IMG_20180205_142752.jpg"/>
          <p:cNvPicPr>
            <a:picLocks noChangeAspect="1" noChangeArrowheads="1"/>
          </p:cNvPicPr>
          <p:nvPr/>
        </p:nvPicPr>
        <p:blipFill>
          <a:blip r:embed="rId7" cstate="print"/>
          <a:srcRect r="12499" b="10937"/>
          <a:stretch>
            <a:fillRect/>
          </a:stretch>
        </p:blipFill>
        <p:spPr bwMode="auto">
          <a:xfrm>
            <a:off x="357158" y="3714752"/>
            <a:ext cx="2000264" cy="2714644"/>
          </a:xfrm>
          <a:prstGeom prst="rect">
            <a:avLst/>
          </a:prstGeom>
          <a:noFill/>
        </p:spPr>
      </p:pic>
      <p:pic>
        <p:nvPicPr>
          <p:cNvPr id="14340" name="Picture 4" descr="C:\Users\Sveta\Desktop\дети брайль\IMG_20180205_142923.jpg"/>
          <p:cNvPicPr>
            <a:picLocks noChangeAspect="1" noChangeArrowheads="1"/>
          </p:cNvPicPr>
          <p:nvPr/>
        </p:nvPicPr>
        <p:blipFill>
          <a:blip r:embed="rId8" cstate="print"/>
          <a:srcRect l="17094" t="12821" r="7692" b="5127"/>
          <a:stretch>
            <a:fillRect/>
          </a:stretch>
        </p:blipFill>
        <p:spPr bwMode="auto">
          <a:xfrm>
            <a:off x="4214810" y="3286124"/>
            <a:ext cx="2143140" cy="2902980"/>
          </a:xfrm>
          <a:prstGeom prst="rect">
            <a:avLst/>
          </a:prstGeom>
          <a:noFill/>
        </p:spPr>
      </p:pic>
      <p:pic>
        <p:nvPicPr>
          <p:cNvPr id="14341" name="Picture 5" descr="C:\Users\Sveta\Desktop\дети брайль\IMG_20180205_142859.jpg"/>
          <p:cNvPicPr>
            <a:picLocks noChangeAspect="1" noChangeArrowheads="1"/>
          </p:cNvPicPr>
          <p:nvPr/>
        </p:nvPicPr>
        <p:blipFill>
          <a:blip r:embed="rId9" cstate="print"/>
          <a:srcRect l="776" t="9302" r="12403" b="4651"/>
          <a:stretch>
            <a:fillRect/>
          </a:stretch>
        </p:blipFill>
        <p:spPr bwMode="auto">
          <a:xfrm>
            <a:off x="6500826" y="1214422"/>
            <a:ext cx="2216509" cy="2928958"/>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3174" y="1357298"/>
            <a:ext cx="5929354" cy="1754326"/>
          </a:xfrm>
          <a:prstGeom prst="rect">
            <a:avLst/>
          </a:prstGeom>
        </p:spPr>
        <p:txBody>
          <a:bodyPr wrap="square">
            <a:spAutoFit/>
          </a:bodyPr>
          <a:lstStyle/>
          <a:p>
            <a:pPr algn="ctr"/>
            <a:r>
              <a:rPr lang="ru-RU" sz="2000" b="1" dirty="0" smtClean="0">
                <a:latin typeface="Times New Roman" pitchFamily="18" charset="0"/>
                <a:cs typeface="Times New Roman" pitchFamily="18" charset="0"/>
              </a:rPr>
              <a:t>Шнуровка.</a:t>
            </a:r>
            <a:endParaRPr lang="ru-RU" sz="800" b="1" dirty="0" smtClean="0">
              <a:latin typeface="Times New Roman" pitchFamily="18" charset="0"/>
              <a:cs typeface="Times New Roman" pitchFamily="18" charset="0"/>
            </a:endParaRPr>
          </a:p>
          <a:p>
            <a:pPr algn="ctr"/>
            <a:r>
              <a:rPr lang="ru-RU" sz="8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Для </a:t>
            </a:r>
            <a:r>
              <a:rPr lang="ru-RU" sz="2000" dirty="0" err="1" smtClean="0">
                <a:latin typeface="Times New Roman" pitchFamily="18" charset="0"/>
                <a:cs typeface="Times New Roman" pitchFamily="18" charset="0"/>
              </a:rPr>
              <a:t>зашнуровывания</a:t>
            </a:r>
            <a:r>
              <a:rPr lang="ru-RU" sz="2000" dirty="0" smtClean="0">
                <a:latin typeface="Times New Roman" pitchFamily="18" charset="0"/>
                <a:cs typeface="Times New Roman" pitchFamily="18" charset="0"/>
              </a:rPr>
              <a:t> ботиночка и свободного завязывания шнурка на «бант» имеются три пары отверстий-«глазков». Это оптимальное количество отверстий для освоения навыка. </a:t>
            </a:r>
            <a:endParaRPr lang="ru-RU" sz="2000" dirty="0">
              <a:latin typeface="Times New Roman" pitchFamily="18" charset="0"/>
              <a:cs typeface="Times New Roman" pitchFamily="18" charset="0"/>
            </a:endParaRPr>
          </a:p>
        </p:txBody>
      </p:sp>
      <p:pic>
        <p:nvPicPr>
          <p:cNvPr id="4" name="Рисунок 3" descr="I:\дети коррекционка\IMG_3533.JPG"/>
          <p:cNvPicPr/>
          <p:nvPr/>
        </p:nvPicPr>
        <p:blipFill>
          <a:blip r:embed="rId2" cstate="print"/>
          <a:srcRect t="15220" r="26661" b="9463"/>
          <a:stretch>
            <a:fillRect/>
          </a:stretch>
        </p:blipFill>
        <p:spPr bwMode="auto">
          <a:xfrm>
            <a:off x="357158" y="428604"/>
            <a:ext cx="2094758" cy="2863274"/>
          </a:xfrm>
          <a:prstGeom prst="rect">
            <a:avLst/>
          </a:prstGeom>
          <a:noFill/>
          <a:ln w="9525">
            <a:noFill/>
            <a:miter lim="800000"/>
            <a:headEnd/>
            <a:tailEnd/>
          </a:ln>
        </p:spPr>
      </p:pic>
      <p:pic>
        <p:nvPicPr>
          <p:cNvPr id="5" name="Рисунок 4" descr="I:\дети коррекционка\IMG_3532.JPG"/>
          <p:cNvPicPr/>
          <p:nvPr/>
        </p:nvPicPr>
        <p:blipFill>
          <a:blip r:embed="rId3" cstate="print"/>
          <a:srcRect l="51165" r="4027" b="22176"/>
          <a:stretch>
            <a:fillRect/>
          </a:stretch>
        </p:blipFill>
        <p:spPr bwMode="auto">
          <a:xfrm>
            <a:off x="382417" y="3383634"/>
            <a:ext cx="2403633" cy="3076267"/>
          </a:xfrm>
          <a:prstGeom prst="rect">
            <a:avLst/>
          </a:prstGeom>
          <a:noFill/>
          <a:ln w="9525">
            <a:noFill/>
            <a:miter lim="800000"/>
            <a:headEnd/>
            <a:tailEnd/>
          </a:ln>
        </p:spPr>
      </p:pic>
      <p:pic>
        <p:nvPicPr>
          <p:cNvPr id="6" name="Picture 2" descr="D:\ФОТО\школа\IMG_20171107_132906.jpg"/>
          <p:cNvPicPr>
            <a:picLocks noChangeAspect="1" noChangeArrowheads="1"/>
          </p:cNvPicPr>
          <p:nvPr/>
        </p:nvPicPr>
        <p:blipFill>
          <a:blip r:embed="rId4" cstate="print"/>
          <a:srcRect l="15152" b="13636"/>
          <a:stretch>
            <a:fillRect/>
          </a:stretch>
        </p:blipFill>
        <p:spPr bwMode="auto">
          <a:xfrm>
            <a:off x="6286512" y="3158561"/>
            <a:ext cx="2412876" cy="3274647"/>
          </a:xfrm>
          <a:prstGeom prst="rect">
            <a:avLst/>
          </a:prstGeom>
          <a:noFill/>
        </p:spPr>
      </p:pic>
      <p:sp>
        <p:nvSpPr>
          <p:cNvPr id="7" name="Прямоугольник 6"/>
          <p:cNvSpPr/>
          <p:nvPr/>
        </p:nvSpPr>
        <p:spPr>
          <a:xfrm>
            <a:off x="2928926" y="571480"/>
            <a:ext cx="5748240"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«Ботиночки развивающие»</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8" name="Прямоугольник 7"/>
          <p:cNvSpPr/>
          <p:nvPr/>
        </p:nvSpPr>
        <p:spPr>
          <a:xfrm>
            <a:off x="2928926" y="3249444"/>
            <a:ext cx="3286148"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«Рубашка </a:t>
            </a:r>
          </a:p>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развивающая»</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9" name="Прямоугольник 8"/>
          <p:cNvSpPr/>
          <p:nvPr/>
        </p:nvSpPr>
        <p:spPr>
          <a:xfrm>
            <a:off x="3036083" y="4511027"/>
            <a:ext cx="3143272" cy="400110"/>
          </a:xfrm>
          <a:prstGeom prst="rect">
            <a:avLst/>
          </a:prstGeom>
        </p:spPr>
        <p:txBody>
          <a:bodyPr wrap="square">
            <a:spAutoFit/>
          </a:bodyPr>
          <a:lstStyle/>
          <a:p>
            <a:pPr algn="ctr"/>
            <a:r>
              <a:rPr lang="ru-RU" sz="2000" b="1" dirty="0" smtClean="0">
                <a:latin typeface="Times New Roman" pitchFamily="18" charset="0"/>
                <a:cs typeface="Times New Roman" pitchFamily="18" charset="0"/>
              </a:rPr>
              <a:t>Пришивание  пуговиц</a:t>
            </a:r>
            <a:endParaRPr lang="ru-RU" sz="2000" dirty="0">
              <a:latin typeface="Times New Roman" pitchFamily="18" charset="0"/>
              <a:cs typeface="Times New Roman" pitchFamily="18" charset="0"/>
            </a:endParaRPr>
          </a:p>
        </p:txBody>
      </p:sp>
      <p:sp>
        <p:nvSpPr>
          <p:cNvPr id="10" name="Прямоугольник 9"/>
          <p:cNvSpPr/>
          <p:nvPr/>
        </p:nvSpPr>
        <p:spPr>
          <a:xfrm>
            <a:off x="2928926" y="5072074"/>
            <a:ext cx="3357586" cy="1323439"/>
          </a:xfrm>
          <a:prstGeom prst="rect">
            <a:avLst/>
          </a:prstGeom>
        </p:spPr>
        <p:txBody>
          <a:bodyPr wrap="square">
            <a:spAutoFit/>
          </a:bodyPr>
          <a:lstStyle/>
          <a:p>
            <a:r>
              <a:rPr lang="ru-RU" sz="2000" dirty="0" smtClean="0">
                <a:latin typeface="Times New Roman" pitchFamily="18" charset="0"/>
                <a:cs typeface="Times New Roman" pitchFamily="18" charset="0"/>
              </a:rPr>
              <a:t>Цель: Попадание шнурком в отверстие, с одновременным удержанием пуговицы на месте.</a:t>
            </a:r>
            <a:endParaRPr lang="ru-RU" sz="2000" dirty="0">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2571744"/>
            <a:ext cx="7391767" cy="2585323"/>
          </a:xfrm>
          <a:prstGeom prst="rect">
            <a:avLst/>
          </a:prstGeom>
        </p:spPr>
        <p:txBody>
          <a:bodyPr wrap="none">
            <a:spAutoFit/>
          </a:bodyPr>
          <a:lstStyle/>
          <a:p>
            <a:pPr algn="ctr"/>
            <a:r>
              <a:rPr lang="ru-RU" sz="54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Спортивный инвентарь </a:t>
            </a:r>
          </a:p>
          <a:p>
            <a:pPr algn="ctr"/>
            <a:r>
              <a:rPr lang="ru-RU" sz="54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для слепых  и </a:t>
            </a:r>
          </a:p>
          <a:p>
            <a:pPr algn="ctr"/>
            <a:r>
              <a:rPr lang="ru-RU" sz="54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слабовидящих</a:t>
            </a:r>
            <a:endParaRPr lang="ru-RU" sz="54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Мяч баскетбольный звенящий - Оборудование для школ, учебных и образовательных учреждений | Екатеринбург"/>
          <p:cNvPicPr>
            <a:picLocks noChangeAspect="1" noChangeArrowheads="1"/>
          </p:cNvPicPr>
          <p:nvPr/>
        </p:nvPicPr>
        <p:blipFill>
          <a:blip r:embed="rId2" cstate="print"/>
          <a:srcRect l="15000" t="8982" r="17499" b="10179"/>
          <a:stretch>
            <a:fillRect/>
          </a:stretch>
        </p:blipFill>
        <p:spPr bwMode="auto">
          <a:xfrm>
            <a:off x="3929058" y="3214686"/>
            <a:ext cx="1785950" cy="1785950"/>
          </a:xfrm>
          <a:prstGeom prst="rect">
            <a:avLst/>
          </a:prstGeom>
          <a:noFill/>
        </p:spPr>
      </p:pic>
      <p:sp>
        <p:nvSpPr>
          <p:cNvPr id="4" name="Прямоугольник 3"/>
          <p:cNvSpPr/>
          <p:nvPr/>
        </p:nvSpPr>
        <p:spPr>
          <a:xfrm>
            <a:off x="2571736" y="928670"/>
            <a:ext cx="6215074" cy="1323439"/>
          </a:xfrm>
          <a:prstGeom prst="rect">
            <a:avLst/>
          </a:prstGeom>
        </p:spPr>
        <p:txBody>
          <a:bodyPr wrap="square">
            <a:spAutoFit/>
          </a:bodyPr>
          <a:lstStyle/>
          <a:p>
            <a:pPr algn="ctr"/>
            <a:r>
              <a:rPr lang="ru-RU" sz="2000" dirty="0" smtClean="0"/>
              <a:t>Мячи, по звуку которого можно определить направление его перемещения. Мяч звенит при движении благодаря специальным колокольчикам, зашитым внутрь мяча. Он позволяет незрячему</a:t>
            </a:r>
            <a:endParaRPr lang="ru-RU" sz="2000" dirty="0"/>
          </a:p>
        </p:txBody>
      </p:sp>
      <p:pic>
        <p:nvPicPr>
          <p:cNvPr id="100356" name="Picture 4" descr="Мяч футбольный звенящий (размер 3) - Оборудование для школ, учебных и образовательных учреждений | Екатеринбург"/>
          <p:cNvPicPr>
            <a:picLocks noChangeAspect="1" noChangeArrowheads="1"/>
          </p:cNvPicPr>
          <p:nvPr/>
        </p:nvPicPr>
        <p:blipFill>
          <a:blip r:embed="rId3" cstate="print"/>
          <a:srcRect/>
          <a:stretch>
            <a:fillRect/>
          </a:stretch>
        </p:blipFill>
        <p:spPr bwMode="auto">
          <a:xfrm>
            <a:off x="6715140" y="4214818"/>
            <a:ext cx="1905000" cy="1905000"/>
          </a:xfrm>
          <a:prstGeom prst="rect">
            <a:avLst/>
          </a:prstGeom>
          <a:noFill/>
        </p:spPr>
      </p:pic>
      <p:pic>
        <p:nvPicPr>
          <p:cNvPr id="100358" name="Picture 6" descr="Мяч волейбольный звенящий - Оборудование для школ, учебных и образовательных учреждений | Екатеринбург"/>
          <p:cNvPicPr>
            <a:picLocks noChangeAspect="1" noChangeArrowheads="1"/>
          </p:cNvPicPr>
          <p:nvPr/>
        </p:nvPicPr>
        <p:blipFill>
          <a:blip r:embed="rId4" cstate="print">
            <a:clrChange>
              <a:clrFrom>
                <a:srgbClr val="FFFFFF"/>
              </a:clrFrom>
              <a:clrTo>
                <a:srgbClr val="FFFFFF">
                  <a:alpha val="0"/>
                </a:srgbClr>
              </a:clrTo>
            </a:clrChange>
          </a:blip>
          <a:srcRect l="15000" t="15000" r="17499" b="24999"/>
          <a:stretch>
            <a:fillRect/>
          </a:stretch>
        </p:blipFill>
        <p:spPr bwMode="auto">
          <a:xfrm>
            <a:off x="357158" y="4357694"/>
            <a:ext cx="2089562" cy="1857388"/>
          </a:xfrm>
          <a:prstGeom prst="rect">
            <a:avLst/>
          </a:prstGeom>
          <a:noFill/>
        </p:spPr>
      </p:pic>
      <p:sp>
        <p:nvSpPr>
          <p:cNvPr id="17" name="Прямоугольник 16"/>
          <p:cNvSpPr/>
          <p:nvPr/>
        </p:nvSpPr>
        <p:spPr>
          <a:xfrm>
            <a:off x="2357422" y="357166"/>
            <a:ext cx="6227988"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Специальные звенящие  мячи</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8" name="Прямоугольник 17"/>
          <p:cNvSpPr/>
          <p:nvPr/>
        </p:nvSpPr>
        <p:spPr>
          <a:xfrm>
            <a:off x="5929322" y="2500306"/>
            <a:ext cx="2881783" cy="1754326"/>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 футбольный звенящий</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9" name="Прямоугольник 18"/>
          <p:cNvSpPr/>
          <p:nvPr/>
        </p:nvSpPr>
        <p:spPr>
          <a:xfrm>
            <a:off x="642910" y="2143116"/>
            <a:ext cx="8072494" cy="400110"/>
          </a:xfrm>
          <a:prstGeom prst="rect">
            <a:avLst/>
          </a:prstGeom>
        </p:spPr>
        <p:txBody>
          <a:bodyPr wrap="square">
            <a:spAutoFit/>
          </a:bodyPr>
          <a:lstStyle/>
          <a:p>
            <a:pPr algn="ctr"/>
            <a:r>
              <a:rPr lang="ru-RU" sz="2000" dirty="0" smtClean="0"/>
              <a:t>человеку чувствовать себя уверенно и получать удовольствие от игры.</a:t>
            </a:r>
            <a:endParaRPr lang="ru-RU" sz="2000" dirty="0"/>
          </a:p>
        </p:txBody>
      </p:sp>
      <p:sp>
        <p:nvSpPr>
          <p:cNvPr id="20" name="Прямоугольник 19"/>
          <p:cNvSpPr/>
          <p:nvPr/>
        </p:nvSpPr>
        <p:spPr>
          <a:xfrm>
            <a:off x="2500298" y="5000636"/>
            <a:ext cx="4214842"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 баскетбольный звенящий</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21" name="Прямоугольник 20"/>
          <p:cNvSpPr/>
          <p:nvPr/>
        </p:nvSpPr>
        <p:spPr>
          <a:xfrm>
            <a:off x="357158" y="2428868"/>
            <a:ext cx="3214710" cy="1754326"/>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 волейбольный звенящий</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5984" y="357166"/>
            <a:ext cx="6277681" cy="646331"/>
          </a:xfrm>
          <a:prstGeom prst="rect">
            <a:avLst/>
          </a:prstGeom>
        </p:spPr>
        <p:txBody>
          <a:bodyPr wrap="none">
            <a:spAutoFit/>
          </a:bodyPr>
          <a:lstStyle/>
          <a:p>
            <a:pPr algn="ctr"/>
            <a:r>
              <a:rPr lang="ru-RU" sz="3600" b="1"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Специальные звенящие  мячи</a:t>
            </a:r>
            <a:endParaRPr lang="ru-RU" sz="3600" b="1"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3" name="Прямоугольник 2"/>
          <p:cNvSpPr/>
          <p:nvPr/>
        </p:nvSpPr>
        <p:spPr>
          <a:xfrm>
            <a:off x="214282" y="2428868"/>
            <a:ext cx="3786214"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 для игры в </a:t>
            </a: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торбол</a:t>
            </a: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звенящий</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4" name="Picture 8" descr="Мяч для игры в торбол звенящий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FFD"/>
              </a:clrFrom>
              <a:clrTo>
                <a:srgbClr val="FFFFFD">
                  <a:alpha val="0"/>
                </a:srgbClr>
              </a:clrTo>
            </a:clrChange>
          </a:blip>
          <a:srcRect l="3333" t="6667" r="6667" b="6667"/>
          <a:stretch>
            <a:fillRect/>
          </a:stretch>
        </p:blipFill>
        <p:spPr bwMode="auto">
          <a:xfrm>
            <a:off x="500034" y="3643314"/>
            <a:ext cx="2077197" cy="2000264"/>
          </a:xfrm>
          <a:prstGeom prst="rect">
            <a:avLst/>
          </a:prstGeom>
          <a:noFill/>
        </p:spPr>
      </p:pic>
      <p:pic>
        <p:nvPicPr>
          <p:cNvPr id="5" name="Picture 12" descr="Мячи для игры в Бочча - Оборудование для школ, учебных и образовательных учреждений | Екатеринбург"/>
          <p:cNvPicPr>
            <a:picLocks noChangeAspect="1" noChangeArrowheads="1"/>
          </p:cNvPicPr>
          <p:nvPr/>
        </p:nvPicPr>
        <p:blipFill>
          <a:blip r:embed="rId3" cstate="print">
            <a:clrChange>
              <a:clrFrom>
                <a:srgbClr val="FEFEFE"/>
              </a:clrFrom>
              <a:clrTo>
                <a:srgbClr val="FEFEFE">
                  <a:alpha val="0"/>
                </a:srgbClr>
              </a:clrTo>
            </a:clrChange>
          </a:blip>
          <a:srcRect t="16000" b="20000"/>
          <a:stretch>
            <a:fillRect/>
          </a:stretch>
        </p:blipFill>
        <p:spPr bwMode="auto">
          <a:xfrm>
            <a:off x="3000364" y="4643446"/>
            <a:ext cx="2902168" cy="1857388"/>
          </a:xfrm>
          <a:prstGeom prst="rect">
            <a:avLst/>
          </a:prstGeom>
          <a:noFill/>
        </p:spPr>
      </p:pic>
      <p:sp>
        <p:nvSpPr>
          <p:cNvPr id="6" name="Прямоугольник 5"/>
          <p:cNvSpPr/>
          <p:nvPr/>
        </p:nvSpPr>
        <p:spPr>
          <a:xfrm>
            <a:off x="2786050" y="3714752"/>
            <a:ext cx="3564910" cy="1200329"/>
          </a:xfrm>
          <a:prstGeom prst="rect">
            <a:avLst/>
          </a:prstGeom>
        </p:spPr>
        <p:txBody>
          <a:bodyPr wrap="squar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Мячи для игры в </a:t>
            </a: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Бочча</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7" name="Прямоугольник 6"/>
          <p:cNvSpPr/>
          <p:nvPr/>
        </p:nvSpPr>
        <p:spPr>
          <a:xfrm>
            <a:off x="5143504" y="2428868"/>
            <a:ext cx="3694666" cy="1200329"/>
          </a:xfrm>
          <a:prstGeom prst="rect">
            <a:avLst/>
          </a:prstGeom>
        </p:spPr>
        <p:txBody>
          <a:bodyPr wrap="none">
            <a:spAutoFit/>
          </a:bodyPr>
          <a:lstStyle/>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Мяч для </a:t>
            </a:r>
            <a:r>
              <a:rPr lang="ru-RU" sz="3600" b="1"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голбола</a:t>
            </a: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 </a:t>
            </a:r>
          </a:p>
          <a:p>
            <a:pPr algn="ctr"/>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звенящий</a:t>
            </a:r>
            <a:endParaRPr lang="ru-RU" sz="3600" b="1"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pic>
        <p:nvPicPr>
          <p:cNvPr id="8" name="Picture 10" descr="Мяч для голбола звенящий (900 грамм) - Оборудование для школ, учебных и образовательных учреждений | Екатеринбург"/>
          <p:cNvPicPr>
            <a:picLocks noChangeAspect="1" noChangeArrowheads="1"/>
          </p:cNvPicPr>
          <p:nvPr/>
        </p:nvPicPr>
        <p:blipFill>
          <a:blip r:embed="rId4" cstate="print"/>
          <a:srcRect/>
          <a:stretch>
            <a:fillRect/>
          </a:stretch>
        </p:blipFill>
        <p:spPr bwMode="auto">
          <a:xfrm>
            <a:off x="6429388" y="3643314"/>
            <a:ext cx="2286016" cy="2286016"/>
          </a:xfrm>
          <a:prstGeom prst="rect">
            <a:avLst/>
          </a:prstGeom>
          <a:noFill/>
        </p:spPr>
      </p:pic>
      <p:sp>
        <p:nvSpPr>
          <p:cNvPr id="9" name="Прямоугольник 8"/>
          <p:cNvSpPr/>
          <p:nvPr/>
        </p:nvSpPr>
        <p:spPr>
          <a:xfrm>
            <a:off x="2786050" y="928670"/>
            <a:ext cx="5929354" cy="1323439"/>
          </a:xfrm>
          <a:prstGeom prst="rect">
            <a:avLst/>
          </a:prstGeom>
        </p:spPr>
        <p:txBody>
          <a:bodyPr wrap="square">
            <a:spAutoFit/>
          </a:bodyPr>
          <a:lstStyle/>
          <a:p>
            <a:pPr algn="ctr"/>
            <a:r>
              <a:rPr lang="ru-RU" sz="2000" dirty="0" smtClean="0"/>
              <a:t>Мячи , по звуку которого можно определить направление его перемещения. Мяч звенит при движении благодаря специальным колокольчикам, зашитым внутрь мяча. Он позволяет незрячему </a:t>
            </a:r>
            <a:endParaRPr lang="ru-RU" sz="2000" dirty="0"/>
          </a:p>
        </p:txBody>
      </p:sp>
      <p:sp>
        <p:nvSpPr>
          <p:cNvPr id="11" name="Прямоугольник 10"/>
          <p:cNvSpPr/>
          <p:nvPr/>
        </p:nvSpPr>
        <p:spPr>
          <a:xfrm>
            <a:off x="500034" y="2143116"/>
            <a:ext cx="8286808" cy="400110"/>
          </a:xfrm>
          <a:prstGeom prst="rect">
            <a:avLst/>
          </a:prstGeom>
        </p:spPr>
        <p:txBody>
          <a:bodyPr wrap="square">
            <a:spAutoFit/>
          </a:bodyPr>
          <a:lstStyle/>
          <a:p>
            <a:pPr algn="ctr"/>
            <a:r>
              <a:rPr lang="ru-RU" sz="2000" dirty="0" smtClean="0"/>
              <a:t>человеку чувствовать себя уверенно и получать удовольствие от игры.</a:t>
            </a:r>
            <a:endParaRPr lang="ru-RU"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857364"/>
            <a:ext cx="5857916" cy="1631216"/>
          </a:xfrm>
          <a:prstGeom prst="rect">
            <a:avLst/>
          </a:prstGeom>
        </p:spPr>
        <p:txBody>
          <a:bodyPr wrap="square">
            <a:spAutoFit/>
          </a:bodyPr>
          <a:lstStyle/>
          <a:p>
            <a:pPr algn="ctr"/>
            <a:r>
              <a:rPr lang="ru-RU" sz="2000" dirty="0" smtClean="0"/>
              <a:t>На тире диаметром 65 см размечены 4 больших контрастных круга с цифрами.</a:t>
            </a:r>
          </a:p>
          <a:p>
            <a:pPr algn="ctr"/>
            <a:r>
              <a:rPr lang="ru-RU" sz="2000" dirty="0" smtClean="0"/>
              <a:t>В комплект входят 15 воланов, 15 дисков, 15 шаров, которые после броска с помощью липучки крепятся на полотне тира. </a:t>
            </a:r>
            <a:endParaRPr lang="ru-RU" dirty="0"/>
          </a:p>
        </p:txBody>
      </p:sp>
      <p:pic>
        <p:nvPicPr>
          <p:cNvPr id="4" name="Picture 4" descr="Игра для слабовидящих детей &quot;Тир круглый&quot; - Оборудование для школ, учебных и образовательных учреждений | Екатеринбург"/>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43636" y="1357298"/>
            <a:ext cx="2643206" cy="2643206"/>
          </a:xfrm>
          <a:prstGeom prst="rect">
            <a:avLst/>
          </a:prstGeom>
          <a:noFill/>
        </p:spPr>
      </p:pic>
      <p:sp>
        <p:nvSpPr>
          <p:cNvPr id="5" name="Прямоугольник 4"/>
          <p:cNvSpPr/>
          <p:nvPr/>
        </p:nvSpPr>
        <p:spPr>
          <a:xfrm>
            <a:off x="3286116" y="285728"/>
            <a:ext cx="5510690"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Игра для  слабовидящих детей  "Тир круглый"</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pic>
        <p:nvPicPr>
          <p:cNvPr id="20482" name="Picture 2" descr="Ракетка для игры в шоудаун"/>
          <p:cNvPicPr>
            <a:picLocks noChangeAspect="1" noChangeArrowheads="1"/>
          </p:cNvPicPr>
          <p:nvPr/>
        </p:nvPicPr>
        <p:blipFill>
          <a:blip r:embed="rId3" cstate="print">
            <a:clrChange>
              <a:clrFrom>
                <a:srgbClr val="F9F9F9"/>
              </a:clrFrom>
              <a:clrTo>
                <a:srgbClr val="F9F9F9">
                  <a:alpha val="0"/>
                </a:srgbClr>
              </a:clrTo>
            </a:clrChange>
          </a:blip>
          <a:srcRect/>
          <a:stretch>
            <a:fillRect/>
          </a:stretch>
        </p:blipFill>
        <p:spPr bwMode="auto">
          <a:xfrm>
            <a:off x="357157" y="3071810"/>
            <a:ext cx="2470787" cy="1643074"/>
          </a:xfrm>
          <a:prstGeom prst="rect">
            <a:avLst/>
          </a:prstGeom>
          <a:noFill/>
        </p:spPr>
      </p:pic>
      <p:pic>
        <p:nvPicPr>
          <p:cNvPr id="20484" name="Picture 4" descr="Стол для игры в шоудаун"/>
          <p:cNvPicPr>
            <a:picLocks noChangeAspect="1" noChangeArrowheads="1"/>
          </p:cNvPicPr>
          <p:nvPr/>
        </p:nvPicPr>
        <p:blipFill>
          <a:blip r:embed="rId4" cstate="print"/>
          <a:srcRect/>
          <a:stretch>
            <a:fillRect/>
          </a:stretch>
        </p:blipFill>
        <p:spPr bwMode="auto">
          <a:xfrm>
            <a:off x="357158" y="4643446"/>
            <a:ext cx="2476517" cy="1857388"/>
          </a:xfrm>
          <a:prstGeom prst="rect">
            <a:avLst/>
          </a:prstGeom>
          <a:noFill/>
        </p:spPr>
      </p:pic>
      <p:sp>
        <p:nvSpPr>
          <p:cNvPr id="9" name="Прямоугольник 8"/>
          <p:cNvSpPr/>
          <p:nvPr/>
        </p:nvSpPr>
        <p:spPr>
          <a:xfrm>
            <a:off x="2786050" y="3357562"/>
            <a:ext cx="3333092" cy="646331"/>
          </a:xfrm>
          <a:prstGeom prst="rect">
            <a:avLst/>
          </a:prstGeom>
          <a:noFill/>
        </p:spPr>
        <p:txBody>
          <a:bodyPr wrap="none" lIns="91440" tIns="45720" rIns="91440" bIns="45720">
            <a:spAutoFit/>
          </a:bodyPr>
          <a:lstStyle/>
          <a:p>
            <a:pPr algn="ct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Игра «</a:t>
            </a:r>
            <a:r>
              <a:rPr lang="ru-RU" sz="3600" b="1" cap="none" spc="0" dirty="0" err="1"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Шоудан</a:t>
            </a:r>
            <a:r>
              <a:rPr lang="ru-RU" sz="3600" b="1" cap="none" spc="0" dirty="0" smtClean="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rPr>
              <a:t>»</a:t>
            </a:r>
            <a:endParaRPr lang="ru-RU" sz="3600" b="1" cap="none" spc="0" dirty="0">
              <a:ln w="19050">
                <a:solidFill>
                  <a:schemeClr val="tx2">
                    <a:tint val="1000"/>
                  </a:schemeClr>
                </a:solidFill>
                <a:prstDash val="solid"/>
              </a:ln>
              <a:solidFill>
                <a:srgbClr val="002060"/>
              </a:solidFill>
              <a:effectLst>
                <a:outerShdw blurRad="50000" dist="50800" dir="7500000" algn="tl">
                  <a:srgbClr val="000000">
                    <a:shade val="5000"/>
                    <a:alpha val="35000"/>
                  </a:srgbClr>
                </a:outerShdw>
              </a:effectLst>
            </a:endParaRPr>
          </a:p>
        </p:txBody>
      </p:sp>
      <p:sp>
        <p:nvSpPr>
          <p:cNvPr id="11" name="Прямоугольник 10"/>
          <p:cNvSpPr/>
          <p:nvPr/>
        </p:nvSpPr>
        <p:spPr>
          <a:xfrm>
            <a:off x="2786050" y="4000504"/>
            <a:ext cx="6000792" cy="2554545"/>
          </a:xfrm>
          <a:prstGeom prst="rect">
            <a:avLst/>
          </a:prstGeom>
        </p:spPr>
        <p:txBody>
          <a:bodyPr wrap="square">
            <a:spAutoFit/>
          </a:bodyPr>
          <a:lstStyle/>
          <a:p>
            <a:pPr algn="ctr"/>
            <a:r>
              <a:rPr lang="ru-RU" sz="2000" dirty="0" smtClean="0">
                <a:latin typeface="Times New Roman" pitchFamily="18" charset="0"/>
                <a:cs typeface="Times New Roman" pitchFamily="18" charset="0"/>
              </a:rPr>
              <a:t>В теннис — </a:t>
            </a:r>
            <a:r>
              <a:rPr lang="ru-RU" sz="2000" dirty="0" err="1" smtClean="0">
                <a:latin typeface="Times New Roman" pitchFamily="18" charset="0"/>
                <a:cs typeface="Times New Roman" pitchFamily="18" charset="0"/>
              </a:rPr>
              <a:t>шоудаун</a:t>
            </a:r>
            <a:r>
              <a:rPr lang="ru-RU" sz="2000" dirty="0" smtClean="0">
                <a:latin typeface="Times New Roman" pitchFamily="18" charset="0"/>
                <a:cs typeface="Times New Roman" pitchFamily="18" charset="0"/>
              </a:rPr>
              <a:t>  играют два игрока. Игра ведется на столе с бортами, где имеются лузы на обеих фронтальных сторонах и также щит по центральной линии. Играют ракеткой и одним озвученным шариком. Цель игры состоит в том, чтобы ракеткой забить шарик через стол под центральным щитом в лузу соперника, в то время как другой игрок пытается этому препятствовать. </a:t>
            </a:r>
            <a:endParaRPr lang="ru-RU" sz="20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4480" y="1857364"/>
            <a:ext cx="6215106" cy="4154984"/>
          </a:xfrm>
          <a:prstGeom prst="rect">
            <a:avLst/>
          </a:prstGeom>
          <a:noFill/>
        </p:spPr>
        <p:txBody>
          <a:bodyPr wrap="square" lIns="91440" tIns="45720" rIns="91440" bIns="45720">
            <a:spAutoFit/>
          </a:bodyPr>
          <a:lstStyle/>
          <a:p>
            <a:pPr algn="ctr"/>
            <a:r>
              <a:rPr lang="ru-RU" sz="8800" b="1" cap="none" spc="0" dirty="0" smtClean="0">
                <a:ln w="17780" cmpd="sng">
                  <a:solidFill>
                    <a:schemeClr val="accent1">
                      <a:tint val="3000"/>
                    </a:schemeClr>
                  </a:solidFill>
                  <a:prstDash val="solid"/>
                  <a:miter lim="800000"/>
                </a:ln>
                <a:solidFill>
                  <a:srgbClr val="336600"/>
                </a:solidFill>
                <a:effectLst>
                  <a:outerShdw blurRad="55000" dist="50800" dir="5400000" algn="tl">
                    <a:srgbClr val="000000">
                      <a:alpha val="33000"/>
                    </a:srgbClr>
                  </a:outerShdw>
                </a:effectLst>
              </a:rPr>
              <a:t>Спасибо </a:t>
            </a:r>
          </a:p>
          <a:p>
            <a:pPr algn="ctr"/>
            <a:r>
              <a:rPr lang="ru-RU" sz="8800" b="1" cap="none" spc="0" dirty="0" smtClean="0">
                <a:ln w="17780" cmpd="sng">
                  <a:solidFill>
                    <a:schemeClr val="accent1">
                      <a:tint val="3000"/>
                    </a:schemeClr>
                  </a:solidFill>
                  <a:prstDash val="solid"/>
                  <a:miter lim="800000"/>
                </a:ln>
                <a:solidFill>
                  <a:srgbClr val="336600"/>
                </a:solidFill>
                <a:effectLst>
                  <a:outerShdw blurRad="55000" dist="50800" dir="5400000" algn="tl">
                    <a:srgbClr val="000000">
                      <a:alpha val="33000"/>
                    </a:srgbClr>
                  </a:outerShdw>
                </a:effectLst>
              </a:rPr>
              <a:t>за </a:t>
            </a:r>
          </a:p>
          <a:p>
            <a:pPr algn="ctr"/>
            <a:r>
              <a:rPr lang="ru-RU" sz="8800" b="1" cap="none" spc="0" dirty="0" smtClean="0">
                <a:ln w="17780" cmpd="sng">
                  <a:solidFill>
                    <a:schemeClr val="accent1">
                      <a:tint val="3000"/>
                    </a:schemeClr>
                  </a:solidFill>
                  <a:prstDash val="solid"/>
                  <a:miter lim="800000"/>
                </a:ln>
                <a:solidFill>
                  <a:srgbClr val="336600"/>
                </a:solidFill>
                <a:effectLst>
                  <a:outerShdw blurRad="55000" dist="50800" dir="5400000" algn="tl">
                    <a:srgbClr val="000000">
                      <a:alpha val="33000"/>
                    </a:srgbClr>
                  </a:outerShdw>
                </a:effectLst>
              </a:rPr>
              <a:t>внимание!</a:t>
            </a:r>
            <a:endParaRPr lang="ru-RU" sz="8800" b="1" cap="none" spc="0" dirty="0">
              <a:ln w="17780" cmpd="sng">
                <a:solidFill>
                  <a:schemeClr val="accent1">
                    <a:tint val="3000"/>
                  </a:schemeClr>
                </a:solidFill>
                <a:prstDash val="solid"/>
                <a:miter lim="800000"/>
              </a:ln>
              <a:solidFill>
                <a:srgbClr val="336600"/>
              </a:solidFill>
              <a:effectLst>
                <a:outerShdw blurRad="55000" dist="50800" dir="5400000" algn="tl">
                  <a:srgbClr val="000000">
                    <a:alpha val="33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xn--b1aifk3and9a0a.xn--p1ai/wp-content/uploads/2014/11/PRIBOR-DLYA-PISMA-PO-GEBOLDTU-Linejka.jpg"/>
          <p:cNvPicPr>
            <a:picLocks noChangeAspect="1" noChangeArrowheads="1"/>
          </p:cNvPicPr>
          <p:nvPr/>
        </p:nvPicPr>
        <p:blipFill>
          <a:blip r:embed="rId2" cstate="print"/>
          <a:srcRect l="11290" r="12903"/>
          <a:stretch>
            <a:fillRect/>
          </a:stretch>
        </p:blipFill>
        <p:spPr bwMode="auto">
          <a:xfrm>
            <a:off x="642910" y="2143116"/>
            <a:ext cx="2978525" cy="3929090"/>
          </a:xfrm>
          <a:prstGeom prst="rect">
            <a:avLst/>
          </a:prstGeom>
          <a:noFill/>
        </p:spPr>
      </p:pic>
      <p:sp>
        <p:nvSpPr>
          <p:cNvPr id="9" name="Прямоугольник 8"/>
          <p:cNvSpPr/>
          <p:nvPr/>
        </p:nvSpPr>
        <p:spPr>
          <a:xfrm>
            <a:off x="2500298" y="500042"/>
            <a:ext cx="5500726" cy="1200329"/>
          </a:xfrm>
          <a:prstGeom prst="rect">
            <a:avLst/>
          </a:prstGeom>
          <a:noFill/>
        </p:spPr>
        <p:txBody>
          <a:bodyPr wrap="square" lIns="91440" tIns="45720" rIns="91440" bIns="45720">
            <a:spAutoFit/>
          </a:bodyPr>
          <a:lstStyle/>
          <a:p>
            <a:pPr algn="ctr"/>
            <a:r>
              <a:rPr lang="ru-RU" sz="3600" b="1" cap="none" spc="0"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Прибор для письма по </a:t>
            </a:r>
            <a:r>
              <a:rPr lang="ru-RU" sz="3600" b="1" cap="none" spc="0" dirty="0" err="1"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rPr>
              <a:t>Гебольдту</a:t>
            </a:r>
            <a:endParaRPr lang="ru-RU" sz="3600" b="1" cap="none" spc="0" dirty="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endParaRPr>
          </a:p>
        </p:txBody>
      </p:sp>
      <p:sp>
        <p:nvSpPr>
          <p:cNvPr id="10" name="Прямоугольник 9"/>
          <p:cNvSpPr/>
          <p:nvPr/>
        </p:nvSpPr>
        <p:spPr>
          <a:xfrm>
            <a:off x="3786182" y="1857364"/>
            <a:ext cx="4857784" cy="1938992"/>
          </a:xfrm>
          <a:prstGeom prst="rect">
            <a:avLst/>
          </a:prstGeom>
        </p:spPr>
        <p:txBody>
          <a:bodyPr wrap="square">
            <a:spAutoFit/>
          </a:bodyPr>
          <a:lstStyle/>
          <a:p>
            <a:pPr algn="ctr"/>
            <a:r>
              <a:rPr lang="ru-RU" sz="2400" dirty="0" smtClean="0">
                <a:latin typeface="Times New Roman" pitchFamily="18" charset="0"/>
                <a:cs typeface="Times New Roman" pitchFamily="18" charset="0"/>
              </a:rPr>
              <a:t>Прибор для письма по </a:t>
            </a:r>
            <a:r>
              <a:rPr lang="ru-RU" sz="2400" dirty="0" err="1" smtClean="0">
                <a:latin typeface="Times New Roman" pitchFamily="18" charset="0"/>
                <a:cs typeface="Times New Roman" pitchFamily="18" charset="0"/>
              </a:rPr>
              <a:t>Гебольдту</a:t>
            </a:r>
            <a:r>
              <a:rPr lang="ru-RU" sz="2400" dirty="0" smtClean="0">
                <a:latin typeface="Times New Roman" pitchFamily="18" charset="0"/>
                <a:cs typeface="Times New Roman" pitchFamily="18" charset="0"/>
              </a:rPr>
              <a:t>, 18-ти строчный металлический.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Предназначен для выполнения письменных работ людьми с нарушениями зрения.</a:t>
            </a:r>
            <a:endParaRPr lang="ru-RU" sz="2400" dirty="0">
              <a:latin typeface="Times New Roman" pitchFamily="18" charset="0"/>
              <a:cs typeface="Times New Roman" pitchFamily="18" charset="0"/>
            </a:endParaRPr>
          </a:p>
        </p:txBody>
      </p:sp>
      <p:sp>
        <p:nvSpPr>
          <p:cNvPr id="11" name="Прямоугольник 10"/>
          <p:cNvSpPr/>
          <p:nvPr/>
        </p:nvSpPr>
        <p:spPr>
          <a:xfrm>
            <a:off x="3857620" y="4071942"/>
            <a:ext cx="4286248" cy="1569660"/>
          </a:xfrm>
          <a:prstGeom prst="rect">
            <a:avLst/>
          </a:prstGeom>
        </p:spPr>
        <p:txBody>
          <a:bodyPr wrap="square">
            <a:spAutoFit/>
          </a:bodyPr>
          <a:lstStyle/>
          <a:p>
            <a:pPr algn="ctr"/>
            <a:r>
              <a:rPr lang="ru-RU" sz="2400" dirty="0" smtClean="0">
                <a:latin typeface="Times New Roman" pitchFamily="18" charset="0"/>
                <a:cs typeface="Times New Roman" pitchFamily="18" charset="0"/>
              </a:rPr>
              <a:t>Лист бумаги закладывается между пластинами прибора и фиксируется нажимом верхней пластины. </a:t>
            </a:r>
            <a:endParaRPr lang="ru-RU" sz="2400" dirty="0">
              <a:latin typeface="Times New Roman" pitchFamily="18" charset="0"/>
              <a:cs typeface="Times New Roman" pitchFamily="18" charset="0"/>
            </a:endParaRPr>
          </a:p>
        </p:txBody>
      </p:sp>
      <p:sp>
        <p:nvSpPr>
          <p:cNvPr id="12" name="Прямоугольник 11"/>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715124"/>
            <a:ext cx="100013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571868" y="1571612"/>
            <a:ext cx="5000660" cy="3724096"/>
          </a:xfrm>
          <a:prstGeom prst="rect">
            <a:avLst/>
          </a:prstGeom>
        </p:spPr>
        <p:txBody>
          <a:bodyPr wrap="square">
            <a:spAutoFit/>
          </a:bodyPr>
          <a:lstStyle/>
          <a:p>
            <a:pPr algn="ctr">
              <a:spcBef>
                <a:spcPts val="0"/>
              </a:spcBef>
              <a:buNone/>
            </a:pPr>
            <a:r>
              <a:rPr lang="ru-RU" sz="2400" dirty="0" smtClean="0">
                <a:latin typeface="Times New Roman" pitchFamily="18" charset="0"/>
                <a:cs typeface="Times New Roman" pitchFamily="18" charset="0"/>
              </a:rPr>
              <a:t>Грифель представляет собой остро заточенный металлический стержень с рукояткой. </a:t>
            </a:r>
          </a:p>
          <a:p>
            <a:pPr algn="ctr">
              <a:spcBef>
                <a:spcPts val="0"/>
              </a:spcBef>
              <a:buNone/>
            </a:pPr>
            <a:endParaRPr lang="ru-RU" sz="1000" dirty="0" smtClean="0">
              <a:latin typeface="Times New Roman" pitchFamily="18" charset="0"/>
              <a:cs typeface="Times New Roman" pitchFamily="18" charset="0"/>
            </a:endParaRPr>
          </a:p>
          <a:p>
            <a:pPr algn="ctr">
              <a:buNone/>
            </a:pPr>
            <a:r>
              <a:rPr lang="ru-RU" sz="2400" dirty="0" smtClean="0">
                <a:latin typeface="Times New Roman" pitchFamily="18" charset="0"/>
                <a:cs typeface="Times New Roman" pitchFamily="18" charset="0"/>
              </a:rPr>
              <a:t>Грифель обхватывается большим и средним пальцами, в углубление сверху грифеля помещается указательный палец. </a:t>
            </a:r>
          </a:p>
          <a:p>
            <a:pPr algn="ctr">
              <a:buNone/>
            </a:pPr>
            <a:endParaRPr lang="ru-RU" sz="1000" dirty="0" smtClean="0">
              <a:latin typeface="Times New Roman" pitchFamily="18" charset="0"/>
              <a:cs typeface="Times New Roman" pitchFamily="18" charset="0"/>
            </a:endParaRPr>
          </a:p>
          <a:p>
            <a:pPr algn="ctr">
              <a:buNone/>
            </a:pPr>
            <a:r>
              <a:rPr lang="ru-RU" sz="2400" dirty="0" smtClean="0">
                <a:latin typeface="Times New Roman" pitchFamily="18" charset="0"/>
                <a:cs typeface="Times New Roman" pitchFamily="18" charset="0"/>
              </a:rPr>
              <a:t>Грифели для письма делают разных размеров. </a:t>
            </a:r>
            <a:endParaRPr lang="ru-RU" dirty="0">
              <a:latin typeface="Times New Roman" pitchFamily="18" charset="0"/>
              <a:cs typeface="Times New Roman" pitchFamily="18" charset="0"/>
            </a:endParaRPr>
          </a:p>
        </p:txBody>
      </p:sp>
      <p:pic>
        <p:nvPicPr>
          <p:cNvPr id="10" name="Picture 4" descr="http://www.trosti.com.ua/image/cache/data/grifel/grifel-500x500.png"/>
          <p:cNvPicPr>
            <a:picLocks noChangeAspect="1" noChangeArrowheads="1"/>
          </p:cNvPicPr>
          <p:nvPr/>
        </p:nvPicPr>
        <p:blipFill>
          <a:blip r:embed="rId2" cstate="print"/>
          <a:srcRect l="6383" r="6383"/>
          <a:stretch>
            <a:fillRect/>
          </a:stretch>
        </p:blipFill>
        <p:spPr bwMode="auto">
          <a:xfrm>
            <a:off x="500033" y="1785926"/>
            <a:ext cx="3053595" cy="3500462"/>
          </a:xfrm>
          <a:prstGeom prst="rect">
            <a:avLst/>
          </a:prstGeom>
          <a:noFill/>
        </p:spPr>
      </p:pic>
      <p:sp>
        <p:nvSpPr>
          <p:cNvPr id="11" name="Прямоугольник 10"/>
          <p:cNvSpPr/>
          <p:nvPr/>
        </p:nvSpPr>
        <p:spPr>
          <a:xfrm>
            <a:off x="1714480" y="714356"/>
            <a:ext cx="6581866" cy="646331"/>
          </a:xfrm>
          <a:prstGeom prst="rect">
            <a:avLst/>
          </a:prstGeom>
        </p:spPr>
        <p:txBody>
          <a:bodyPr wrap="none">
            <a:spAutoFit/>
          </a:bodyPr>
          <a:lstStyle/>
          <a:p>
            <a:r>
              <a:rPr lang="ru-RU" sz="3600" b="1" dirty="0" smtClean="0">
                <a:ln w="19050">
                  <a:solidFill>
                    <a:schemeClr val="tx2">
                      <a:tint val="1000"/>
                    </a:schemeClr>
                  </a:solidFill>
                  <a:prstDash val="solid"/>
                </a:ln>
                <a:solidFill>
                  <a:srgbClr val="336600"/>
                </a:solidFill>
                <a:effectLst>
                  <a:outerShdw blurRad="50000" dist="50800" dir="7500000" algn="tl">
                    <a:srgbClr val="000000">
                      <a:shade val="5000"/>
                      <a:alpha val="35000"/>
                    </a:srgbClr>
                  </a:outerShdw>
                </a:effectLst>
                <a:cs typeface="Times New Roman" pitchFamily="18" charset="0"/>
              </a:rPr>
              <a:t>Грифель для письма по Брайлю</a:t>
            </a:r>
            <a:endParaRPr lang="ru-RU" sz="3600" dirty="0">
              <a:solidFill>
                <a:srgbClr val="336600"/>
              </a:solidFill>
              <a:cs typeface="Times New Roman" pitchFamily="18" charset="0"/>
            </a:endParaRPr>
          </a:p>
        </p:txBody>
      </p:sp>
      <p:sp>
        <p:nvSpPr>
          <p:cNvPr id="12" name="Прямоугольник 11"/>
          <p:cNvSpPr/>
          <p:nvPr/>
        </p:nvSpPr>
        <p:spPr>
          <a:xfrm>
            <a:off x="571472" y="5500702"/>
            <a:ext cx="5698676" cy="461665"/>
          </a:xfrm>
          <a:prstGeom prst="rect">
            <a:avLst/>
          </a:prstGeom>
        </p:spPr>
        <p:txBody>
          <a:bodyPr wrap="none">
            <a:spAutoFit/>
          </a:bodyPr>
          <a:lstStyle/>
          <a:p>
            <a:pPr algn="ctr">
              <a:buNone/>
            </a:pPr>
            <a:r>
              <a:rPr lang="ru-RU" sz="2400" dirty="0" smtClean="0">
                <a:latin typeface="Times New Roman" pitchFamily="18" charset="0"/>
                <a:cs typeface="Times New Roman" pitchFamily="18" charset="0"/>
              </a:rPr>
              <a:t>Они бывают женские, мужские и детские.</a:t>
            </a:r>
          </a:p>
        </p:txBody>
      </p:sp>
    </p:spTree>
  </p:cSld>
  <p:clrMapOvr>
    <a:masterClrMapping/>
  </p:clrMapOvr>
</p:sld>
</file>

<file path=ppt/theme/theme1.xml><?xml version="1.0" encoding="utf-8"?>
<a:theme xmlns:a="http://schemas.openxmlformats.org/drawingml/2006/main" name="Тема Office">
  <a:themeElements>
    <a:clrScheme name="Другая 40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6128"/>
      </a:hlink>
      <a:folHlink>
        <a:srgbClr val="4F612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3395</TotalTime>
  <Words>3024</Words>
  <Application>Microsoft Office PowerPoint</Application>
  <PresentationFormat>Экран (4:3)</PresentationFormat>
  <Paragraphs>310</Paragraphs>
  <Slides>78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78</vt:i4>
      </vt:variant>
    </vt:vector>
  </HeadingPairs>
  <TitlesOfParts>
    <vt:vector size="7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Экологический-4</dc:title>
  <dc:creator>Фокина Лидия Петровна</dc:creator>
  <cp:keywords>Шаблон презентации</cp:keywords>
  <cp:lastModifiedBy>PC</cp:lastModifiedBy>
  <cp:revision>233</cp:revision>
  <dcterms:created xsi:type="dcterms:W3CDTF">2017-02-23T13:11:39Z</dcterms:created>
  <dcterms:modified xsi:type="dcterms:W3CDTF">2020-10-29T16:04:04Z</dcterms:modified>
</cp:coreProperties>
</file>