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334" r:id="rId4"/>
    <p:sldId id="335" r:id="rId5"/>
    <p:sldId id="336" r:id="rId6"/>
    <p:sldId id="337" r:id="rId7"/>
    <p:sldId id="338" r:id="rId8"/>
    <p:sldId id="333" r:id="rId9"/>
    <p:sldId id="307" r:id="rId10"/>
    <p:sldId id="308" r:id="rId11"/>
    <p:sldId id="309" r:id="rId12"/>
    <p:sldId id="310" r:id="rId13"/>
    <p:sldId id="311" r:id="rId14"/>
    <p:sldId id="314" r:id="rId15"/>
    <p:sldId id="315" r:id="rId16"/>
    <p:sldId id="288" r:id="rId17"/>
    <p:sldId id="257" r:id="rId18"/>
    <p:sldId id="264" r:id="rId19"/>
    <p:sldId id="265" r:id="rId20"/>
    <p:sldId id="263" r:id="rId21"/>
    <p:sldId id="266" r:id="rId22"/>
    <p:sldId id="267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68" r:id="rId36"/>
    <p:sldId id="269" r:id="rId37"/>
    <p:sldId id="270" r:id="rId38"/>
    <p:sldId id="271" r:id="rId39"/>
    <p:sldId id="283" r:id="rId40"/>
    <p:sldId id="258" r:id="rId41"/>
    <p:sldId id="260" r:id="rId42"/>
    <p:sldId id="285" r:id="rId43"/>
    <p:sldId id="287" r:id="rId44"/>
    <p:sldId id="286" r:id="rId45"/>
    <p:sldId id="316" r:id="rId46"/>
    <p:sldId id="318" r:id="rId47"/>
    <p:sldId id="321" r:id="rId48"/>
    <p:sldId id="322" r:id="rId49"/>
    <p:sldId id="326" r:id="rId50"/>
    <p:sldId id="323" r:id="rId51"/>
    <p:sldId id="325" r:id="rId52"/>
    <p:sldId id="317" r:id="rId53"/>
    <p:sldId id="329" r:id="rId54"/>
    <p:sldId id="330" r:id="rId55"/>
    <p:sldId id="331" r:id="rId56"/>
    <p:sldId id="33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1" d="100"/>
          <a:sy n="61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944A31-4A92-47DA-A6F4-781DCC53582A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F4FD17-8D63-49C7-99CF-972B891181A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06640" cy="248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«Деловой стиль»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«Имидж»</a:t>
            </a:r>
            <a:b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выгодно себя подать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6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92145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107" y="1268760"/>
            <a:ext cx="4895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65714" y="5715000"/>
            <a:ext cx="7498080" cy="1143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можете сказать об этих людях и их имидже? 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Свершенно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разное впечатление! Не правда ли? Попробуем разобраться ПОЧЕМУ?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внешний представление о человеке.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речи и произношении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(невербальный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об объекте, возникшее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имидж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человеке как о специалисте или профессионале).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Средовой имидж - характеризует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обитания человека, его дом, офис, рабочий стол, место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имидж – личные характеристики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776864" cy="7694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ct val="0"/>
              </a:spcBef>
              <a:buNone/>
              <a:defRPr kumimoji="0" sz="4400" b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extLst/>
          </a:lstStyle>
          <a:p>
            <a:r>
              <a:rPr lang="ru-RU" dirty="0"/>
              <a:t>Составляющие имиджа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776864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сделать для создания благоприятного имиджа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 fontAlgn="base">
              <a:defRPr sz="24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Шаг 1. </a:t>
            </a:r>
            <a:r>
              <a:rPr lang="ru-RU" cap="none" dirty="0" smtClean="0"/>
              <a:t>Сформулируйте цель (</a:t>
            </a:r>
            <a:r>
              <a:rPr lang="ru-RU" cap="none" dirty="0" smtClean="0">
                <a:solidFill>
                  <a:srgbClr val="FF0000"/>
                </a:solidFill>
              </a:rPr>
              <a:t>например, устроиться на работу</a:t>
            </a:r>
            <a:r>
              <a:rPr lang="ru-RU" cap="none" dirty="0" smtClean="0"/>
              <a:t>)</a:t>
            </a:r>
          </a:p>
          <a:p>
            <a:r>
              <a:rPr lang="ru-RU" dirty="0"/>
              <a:t>Шаг 2. </a:t>
            </a:r>
            <a:r>
              <a:rPr lang="ru-RU" cap="none" dirty="0" smtClean="0"/>
              <a:t>Определите целевую аудиторию (</a:t>
            </a:r>
            <a:r>
              <a:rPr lang="ru-RU" cap="none" dirty="0" smtClean="0">
                <a:solidFill>
                  <a:srgbClr val="FF0000"/>
                </a:solidFill>
              </a:rPr>
              <a:t>комиссия на собеседовании</a:t>
            </a:r>
            <a:r>
              <a:rPr lang="ru-RU" cap="none" dirty="0" smtClean="0"/>
              <a:t>)</a:t>
            </a:r>
          </a:p>
          <a:p>
            <a:r>
              <a:rPr lang="ru-RU" cap="none" dirty="0" smtClean="0"/>
              <a:t>Шаг </a:t>
            </a:r>
            <a:r>
              <a:rPr lang="ru-RU" cap="none" dirty="0"/>
              <a:t>3</a:t>
            </a:r>
            <a:r>
              <a:rPr lang="ru-RU" cap="none" dirty="0" smtClean="0"/>
              <a:t>.  Составьте список </a:t>
            </a:r>
            <a:r>
              <a:rPr lang="ru-RU" cap="none" dirty="0" err="1" smtClean="0"/>
              <a:t>имиджевых</a:t>
            </a:r>
            <a:r>
              <a:rPr lang="ru-RU" cap="none" dirty="0" smtClean="0"/>
              <a:t> параметров (</a:t>
            </a:r>
            <a:r>
              <a:rPr lang="ru-RU" cap="none" dirty="0" smtClean="0">
                <a:solidFill>
                  <a:srgbClr val="FF0000"/>
                </a:solidFill>
              </a:rPr>
              <a:t>сформулируйте список качеств, которые необходимо демонстрировать: профессиональные и личные</a:t>
            </a:r>
            <a:r>
              <a:rPr lang="ru-RU" b="0" cap="none" dirty="0" smtClean="0"/>
              <a:t>).</a:t>
            </a:r>
          </a:p>
          <a:p>
            <a:r>
              <a:rPr lang="ru-RU" cap="none" dirty="0"/>
              <a:t>Шаг </a:t>
            </a:r>
            <a:r>
              <a:rPr lang="ru-RU" cap="none" dirty="0" smtClean="0"/>
              <a:t>4. </a:t>
            </a:r>
            <a:r>
              <a:rPr lang="ru-RU" cap="none" dirty="0"/>
              <a:t>Сравните реальные и желаемые качества</a:t>
            </a:r>
            <a:r>
              <a:rPr lang="ru-RU" b="0" cap="none" dirty="0"/>
              <a:t/>
            </a:r>
            <a:br>
              <a:rPr lang="ru-RU" b="0" cap="none" dirty="0"/>
            </a:br>
            <a:r>
              <a:rPr lang="ru-RU" b="0" cap="none" dirty="0" smtClean="0"/>
              <a:t>(</a:t>
            </a:r>
            <a:r>
              <a:rPr lang="ru-RU" cap="none" dirty="0" smtClean="0">
                <a:solidFill>
                  <a:srgbClr val="FF0000"/>
                </a:solidFill>
              </a:rPr>
              <a:t>Действительно ли Вы </a:t>
            </a:r>
            <a:r>
              <a:rPr lang="ru-RU" cap="none" dirty="0" err="1" smtClean="0">
                <a:solidFill>
                  <a:srgbClr val="FF0000"/>
                </a:solidFill>
              </a:rPr>
              <a:t>выволняете</a:t>
            </a:r>
            <a:r>
              <a:rPr lang="ru-RU" cap="none" dirty="0" smtClean="0">
                <a:solidFill>
                  <a:srgbClr val="FF0000"/>
                </a:solidFill>
              </a:rPr>
              <a:t> профессионально некоторые функции</a:t>
            </a:r>
            <a:r>
              <a:rPr lang="ru-RU" b="0" cap="none" dirty="0" smtClean="0"/>
              <a:t>). </a:t>
            </a:r>
          </a:p>
          <a:p>
            <a:r>
              <a:rPr lang="ru-RU" cap="none" dirty="0"/>
              <a:t>Шаг </a:t>
            </a:r>
            <a:r>
              <a:rPr lang="ru-RU" cap="none" dirty="0" smtClean="0"/>
              <a:t>5. </a:t>
            </a:r>
            <a:r>
              <a:rPr lang="ru-RU" cap="none" dirty="0"/>
              <a:t>Выберите средства </a:t>
            </a:r>
            <a:r>
              <a:rPr lang="ru-RU" cap="none" dirty="0" err="1" smtClean="0"/>
              <a:t>самопрезентации</a:t>
            </a:r>
            <a:r>
              <a:rPr lang="ru-RU" cap="none" dirty="0" smtClean="0"/>
              <a:t> (С</a:t>
            </a:r>
            <a:r>
              <a:rPr lang="ru-RU" cap="none" dirty="0" smtClean="0">
                <a:solidFill>
                  <a:srgbClr val="FF0000"/>
                </a:solidFill>
              </a:rPr>
              <a:t>овместите цели </a:t>
            </a:r>
            <a:r>
              <a:rPr lang="ru-RU" cap="none" dirty="0">
                <a:solidFill>
                  <a:srgbClr val="FF0000"/>
                </a:solidFill>
              </a:rPr>
              <a:t>с </a:t>
            </a:r>
            <a:r>
              <a:rPr lang="ru-RU" cap="none" dirty="0" smtClean="0">
                <a:solidFill>
                  <a:srgbClr val="FF0000"/>
                </a:solidFill>
              </a:rPr>
              <a:t>личностью </a:t>
            </a:r>
            <a:r>
              <a:rPr lang="ru-RU" cap="none" dirty="0">
                <a:solidFill>
                  <a:srgbClr val="FF0000"/>
                </a:solidFill>
              </a:rPr>
              <a:t>человека, </a:t>
            </a:r>
            <a:r>
              <a:rPr lang="ru-RU" cap="none" dirty="0" smtClean="0">
                <a:solidFill>
                  <a:srgbClr val="FF0000"/>
                </a:solidFill>
              </a:rPr>
              <a:t>учтите особенности </a:t>
            </a:r>
            <a:r>
              <a:rPr lang="ru-RU" cap="none" dirty="0">
                <a:solidFill>
                  <a:srgbClr val="FF0000"/>
                </a:solidFill>
              </a:rPr>
              <a:t>характера и внешности</a:t>
            </a:r>
            <a:r>
              <a:rPr lang="ru-RU" b="0" cap="none" dirty="0"/>
              <a:t>. </a:t>
            </a:r>
            <a:r>
              <a:rPr lang="ru-RU" b="0" cap="none" dirty="0" smtClean="0"/>
              <a:t>)</a:t>
            </a:r>
            <a:endParaRPr lang="ru-RU" cap="none" dirty="0"/>
          </a:p>
          <a:p>
            <a:endParaRPr lang="ru-RU" b="0" cap="none" dirty="0"/>
          </a:p>
        </p:txBody>
      </p:sp>
    </p:spTree>
    <p:extLst>
      <p:ext uri="{BB962C8B-B14F-4D97-AF65-F5344CB8AC3E}">
        <p14:creationId xmlns:p14="http://schemas.microsoft.com/office/powerpoint/2010/main" val="1338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итоге: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 fontAlgn="base">
              <a:defRPr sz="24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cap="none" dirty="0" smtClean="0"/>
              <a:t>У каждого из нас свой психологический тип, навыки поведения, способ осмысления, геометрия форм и свои предпочтения. Наши качества следует не только развивать в определенном направлении, но и умело сочетать их в определенных пропорциях для возвышение имиджа, чтобы усилить впечатление.</a:t>
            </a:r>
          </a:p>
          <a:p>
            <a:r>
              <a:rPr lang="ru-RU" b="0" cap="none" dirty="0" smtClean="0"/>
              <a:t>Если имидж — это философия человеческого общения, то именно от конкретного человека (личности) зависит, какой тон он задаст этому общению. </a:t>
            </a:r>
          </a:p>
          <a:p>
            <a:r>
              <a:rPr lang="ru-RU" b="0" cap="none" dirty="0" smtClean="0"/>
              <a:t>Правда заключается в том, что </a:t>
            </a:r>
            <a:r>
              <a:rPr lang="ru-RU" b="0" cap="none" dirty="0"/>
              <a:t>свой </a:t>
            </a:r>
            <a:r>
              <a:rPr lang="ru-RU" b="0" cap="none" dirty="0" smtClean="0"/>
              <a:t>имидж можно постоянно совершенствовать.</a:t>
            </a:r>
          </a:p>
          <a:p>
            <a:r>
              <a:rPr lang="ru-RU" b="0" cap="none" dirty="0" smtClean="0"/>
              <a:t>Имидж должен быть таким, будто весь мир заинтересован в вашем процветании, крепком здоровье и прекрасном расположении духа….</a:t>
            </a:r>
            <a:endParaRPr lang="ru-RU" b="0" cap="none" dirty="0"/>
          </a:p>
        </p:txBody>
      </p:sp>
    </p:spTree>
    <p:extLst>
      <p:ext uri="{BB962C8B-B14F-4D97-AF65-F5344CB8AC3E}">
        <p14:creationId xmlns:p14="http://schemas.microsoft.com/office/powerpoint/2010/main" val="3723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имиджа: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 fontAlgn="base">
              <a:defRPr sz="24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457200" indent="-457200">
              <a:buAutoNum type="arabicPeriod"/>
            </a:pPr>
            <a:r>
              <a:rPr lang="ru-RU" b="0" cap="none" dirty="0" smtClean="0"/>
              <a:t>Стиль одежды, </a:t>
            </a:r>
            <a:r>
              <a:rPr lang="ru-RU" b="0" cap="none" dirty="0" err="1" smtClean="0"/>
              <a:t>дресс</a:t>
            </a:r>
            <a:r>
              <a:rPr lang="ru-RU" b="0" cap="none" dirty="0" smtClean="0"/>
              <a:t>-код.</a:t>
            </a:r>
          </a:p>
          <a:p>
            <a:pPr marL="457200" indent="-457200">
              <a:buAutoNum type="arabicPeriod"/>
            </a:pPr>
            <a:r>
              <a:rPr lang="ru-RU" b="0" cap="none" dirty="0" smtClean="0"/>
              <a:t>Деловой этикет, поведение</a:t>
            </a:r>
          </a:p>
          <a:p>
            <a:pPr marL="457200" indent="-457200">
              <a:buAutoNum type="arabicPeriod"/>
            </a:pPr>
            <a:r>
              <a:rPr lang="ru-RU" b="0" cap="none" dirty="0" smtClean="0"/>
              <a:t>Деловая речь, умение общаться.</a:t>
            </a:r>
          </a:p>
          <a:p>
            <a:pPr marL="457200" indent="-457200">
              <a:buAutoNum type="arabicPeriod"/>
            </a:pPr>
            <a:r>
              <a:rPr lang="ru-RU" b="0" cap="none" dirty="0" smtClean="0"/>
              <a:t>Деловая переписка.</a:t>
            </a:r>
          </a:p>
          <a:p>
            <a:pPr marL="457200" indent="-457200">
              <a:buAutoNum type="arabicPeriod"/>
            </a:pPr>
            <a:r>
              <a:rPr lang="ru-RU" b="0" cap="none" dirty="0" smtClean="0"/>
              <a:t>Деловое общение по телефону.</a:t>
            </a:r>
            <a:endParaRPr lang="ru-RU" b="0" cap="none" dirty="0"/>
          </a:p>
        </p:txBody>
      </p:sp>
    </p:spTree>
    <p:extLst>
      <p:ext uri="{BB962C8B-B14F-4D97-AF65-F5344CB8AC3E}">
        <p14:creationId xmlns:p14="http://schemas.microsoft.com/office/powerpoint/2010/main" val="453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«деловой стиль»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«Деловой стиль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0713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(одежды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речи, письменности, общение по телефону), предназначенный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сферы жизни общества и характеризующийся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строгостью, сдержанностью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Близок к консервативному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английской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королевы»).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2788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стиль, который совмещает в себе классический и спортивный стиль. Этот стиль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популярен,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олицетворяет собой индивидуальность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стиль строгости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элегантности, неповторимости и при этом свободу и практичность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27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на сегодняшний день является одним из направлений современной моды, он преобладает во многих моделях одежды.</a:t>
            </a:r>
          </a:p>
          <a:p>
            <a:pPr indent="7127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 - это не просто стиль совмещения классики и спортивности, а стиль, раскрывающий индивидуальность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42" y="518005"/>
            <a:ext cx="3391068" cy="38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2752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28670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43" y="3140188"/>
            <a:ext cx="30834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и значение делового стиля в одежде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27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разные времена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одежде существовали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культурах. В Античности такие предписания были для людей разных профессий и слоев населения, разного статуса в обществе. Например, в Древней Греции одежда свободного человека и раба различалась. В Древнем Риме наличие пурпурного цвета в одеяниях означало принадлежность их владельца к государственной власти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7127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возможно, это не так ярко выражено, но все-таки присутствует. Например, брюки с лампасами у генералов или белый китель у старших морских офицеров.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875" y="0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692696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2788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понятие, как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(от англ.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dress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«кодекс одежды»), впервые появилось в Англии более ста лет назад. Смысл явления состоял в том, что любой образованный человек в состоянии понять зашифрованный язык костюма, платья.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27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одежде можно определить,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профессиональной группе принадлежит человек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некоторых компаниях существует свой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-код, продолжающий корпоративную культуру. Сотрудник, подписывая трудовой договор, может быть обязан соблюдать требования к одежде, принятые в фирме.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2788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около десяти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-кодов, определяющих внешний вид человека в зависимости от времени суток и вида мероприятия, которое он посещает. Иногда, требуемую форму одежды в официальных приглашениях или анонсах событий явно указывают.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361" y="260648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применения 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 в современном мире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35" y="2718460"/>
            <a:ext cx="3991368" cy="225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46" y="1484784"/>
            <a:ext cx="3843010" cy="249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3693692" cy="290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0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84" y="332656"/>
            <a:ext cx="8007204" cy="136815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WT </a:t>
            </a:r>
            <a:r>
              <a:rPr lang="en-US" sz="4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White Tie </a:t>
            </a:r>
            <a:r>
              <a:rPr lang="ru-RU" sz="4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4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Ultra-Formal</a:t>
            </a: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22" y="1956902"/>
            <a:ext cx="23431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67" y="2357992"/>
            <a:ext cx="23431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284" y="2996952"/>
            <a:ext cx="3611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костюм, который полагается для пафосных, парадных событий: королевских раутов и балов, президентских приемов, чествования Нобелевских лауреатов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галстук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284" y="2996952"/>
            <a:ext cx="3611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всё ещё официальный и торжественный, но более распространённый и простой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-код. Это стиль свадеб, праздничных приёмов или театральных премьер.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28750"/>
            <a:ext cx="21240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2324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0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BTI – </a:t>
            </a:r>
            <a:r>
              <a:rPr lang="ru-RU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галстук приветствуется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284" y="2996952"/>
            <a:ext cx="3611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этого регламента более «свободный нрав», позволяющий продемонстрировать модные тенденции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45277"/>
            <a:ext cx="2095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1"/>
            <a:ext cx="18859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BTO – </a:t>
            </a:r>
            <a:r>
              <a:rPr lang="ru-RU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галстук не обязателен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284" y="2996952"/>
            <a:ext cx="361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группе вечерних кодексов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03861"/>
            <a:ext cx="2295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51" y="2204864"/>
            <a:ext cx="2209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9411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CBT –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Creative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черный галстук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283" y="1868434"/>
            <a:ext cx="3611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этого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-кода: званый ужин, корпоративный банкет, семейное торжество с большим количеством гостей и 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81" y="1700808"/>
            <a:ext cx="3119790" cy="42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69" y="2564904"/>
            <a:ext cx="14763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50" y="2985820"/>
            <a:ext cx="1533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Cocktail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для коктейля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284" y="2996952"/>
            <a:ext cx="3611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относится к деловой группе и соответствует таким ситуациям, как корпоративный фуршет, празднование заключения сделки или старта нового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240657" cy="39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2269759"/>
            <a:ext cx="1800200" cy="42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7507"/>
            <a:ext cx="1619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Semi-formal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Полуформальный костюм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078" y="1700808"/>
            <a:ext cx="3611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приглашение содержит такую пометку, значит, гостям предлагается свобода выбора одежды, которая, однако, должна соответствовать уровню мероприятия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Semi-formal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мужчин дает зеленый свет и смокингу,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деловому костюму.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86448"/>
            <a:ext cx="2247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65995"/>
            <a:ext cx="1778893" cy="391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7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двух слов: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«презентация» и «сам».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себя в различных жизненных ситуациях и есть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заключается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демонстрации своей личности для достижения конкретной цели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8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27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A5c – After Five casual </a:t>
            </a:r>
            <a:r>
              <a:rPr lang="en-US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Dressy </a:t>
            </a:r>
            <a:r>
              <a:rPr lang="en-US" sz="4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17 часов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7284" y="2996952"/>
            <a:ext cx="3611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ыбирая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одежду, следует ориентироваться на коктейльный, полуформальный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8" y="2060848"/>
            <a:ext cx="3168115" cy="31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5" y="3142379"/>
            <a:ext cx="1632510" cy="35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02710"/>
            <a:ext cx="1344919" cy="34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463" y="482703"/>
            <a:ext cx="7498080" cy="149849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  <a:r>
              <a:rPr lang="ru-RU" sz="4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костюм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657" y="2454242"/>
            <a:ext cx="3611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нишу в группе кодексов одежды занимает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жестких правил он не выдвигает: имеется в виду, что от гостей ожидают максимально праздничного облика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016224" cy="408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1199"/>
            <a:ext cx="2205509" cy="41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Btr</a:t>
            </a:r>
            <a:r>
              <a:rPr lang="en-US" sz="3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Business </a:t>
            </a:r>
            <a:r>
              <a:rPr lang="en-US" sz="3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деловой 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600" i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ru-RU" sz="36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ru-RU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костюм лучший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3929" y="2834900"/>
            <a:ext cx="3611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обыкновенная, приемлемая для конкретной профессиональной сферы деловая одежда: традиционный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82" y="2529749"/>
            <a:ext cx="4230306" cy="29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019" y="5445224"/>
            <a:ext cx="7512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Вид одежды сопутствует таким бизнес-акциям, как переговоры с инвесторами, открытие конференции; он же годится для собеседования, заключения контракта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11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08" y="332656"/>
            <a:ext cx="749808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-кода: 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Пятничный вид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522" y="1590167"/>
            <a:ext cx="3611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епринужденный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корпоративного костюма. Он разрешает заменять некоторые классические вещи на неформальные: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оксфорды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лоферы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рубаху на водолазку, юбку на сдержанное платье. Главное – чтобы костюм оставался целостным и сохранял деловой дух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0167"/>
            <a:ext cx="34004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445818" cy="35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0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костюм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6176" y="42210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8064896" cy="6389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делового стиля для женщин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770" y="869754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Неуместны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вечерние наряды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глубокими вырезами, короткие юбки, голые плечи и т.д.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строгий и однотонный, с юбкой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брючный, без узора.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Блузка – светлая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лучше белая. Юбка должна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 (плюс-минус 5 см). Брюки не должны висеть и не должны сильно обтягивать фигуру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Джинсы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бриджи и шорты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Туфли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 костюму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светлее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его, закрытые (цвет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темный: бордовый, серый, синий или черный.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каблука должна составлять 5-6 см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Каблук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шпилька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Голые ноги не допускаются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колготки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Разумеется, без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зацепок.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строгий, без рисунка.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Косметикой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умеренная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дорогой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вычурной бижутерии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Маникюр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или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у женщин не должны опускаться ниже плеч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их длина больше, то необходимо их собрать назад или наверх в прическу.</a:t>
            </a:r>
          </a:p>
        </p:txBody>
      </p:sp>
    </p:spTree>
    <p:extLst>
      <p:ext uri="{BB962C8B-B14F-4D97-AF65-F5344CB8AC3E}">
        <p14:creationId xmlns:p14="http://schemas.microsoft.com/office/powerpoint/2010/main" val="28830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993158" cy="638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делового стиля для мужчин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052736"/>
            <a:ext cx="8100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обязателен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холодное время года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темнее (черный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серый, темно-зеленый,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светлее. Рубашка к костюму – светлая, однотонная или в тонкую полоску.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– белая рубашка.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внешний карман лучше ничего не класть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(ручки, очки, расческа и т.д.).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Манжеты рубашки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(сорочки)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выходить из-под рукава на 2,5 см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отсутствие жилета пиджак должен быть застегнут на две верхние пуговицы. В противном случае его можно не застегивать.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Брюки не должны вздуваться на коленях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могут только слегка ложиться на ботинки.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отинки не могут быть светлее брюк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начищены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блеска.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и фактура материала ремня и ботинок желательно иметь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темнее рубашки,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консервативной расцв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длина должна достигать пряжки ремня.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волос – от 3 до 7 см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Красить волосы не рекомендуется. Усы не должны закрывать верхнюю губу.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Волосы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чистыми и сухими (нежирными).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Ногти аккуратно подстрижены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украшений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– только обручальное кольц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одеколона не должен быть резким и сильным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носить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тонкой металлической оправе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7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23" y="117977"/>
            <a:ext cx="5400600" cy="66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5760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6" name="Picture 12" descr="https://cdn.the-village.ru/the-village.ru/post_image-image/TglUyWPcH4r792h79Wm70g-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1498917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https://cdn.the-village.ru/the-village.ru/post_image-image/OQV0dfVGkie2hbBhKdVrCQ-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1498917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s://cdn.the-village.ru/the-village.ru/post_image-image/lL2D8EkU4e4DW8DaHTDlHQ-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498917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https://cdn.the-village.ru/the-village.ru/post_image-image/5nvFJviD_7kTbrb7Sy-1lA-artic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4989175"/>
            <a:ext cx="333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113198" y="980728"/>
            <a:ext cx="7779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должна смотреться естественно на ее обладателе, быть «к месту».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визита и должна соответствовать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и бижутерия должны соответствовать времени, месту, стилю.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«Голова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для того дана, чтобы шапку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носить».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не решает все проблемы. Внешнему виду должны соответствовать поведение, грамотная речь, умение быть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интереснгым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созданию 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имеет то, какое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 создастся о человеке в первые минуты встречи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необходимо поработать над своим образом!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Осанка должна быть ровной, голова поднятой, плечи расправленными, взгляд уверенным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будет говорить об уверенности в себе, отсутствии страхов и волнения.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выглядеть уверенным,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еще и быть опрятным и красивым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Внешний вид поможет поддержать правильно подобранная одежда. Следует отдать предпочтение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деловому стилю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Категорически не рекомендуется навешивать на себя много аксессуаров, достаточно иметь обручальное кольцо или небольшие сережки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делового общения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делового этикета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выполнение обязанностей, пунктуальность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деловой среде не допускаются опоздания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разглашение конфиденциальной информации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соблюдение корпоративной тайны.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умение слушать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Доброжелательное и уважительное отношение, способность выслушать собеседника не перебивая, помогают наладить контакт и решить многие деловые вопросы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делового этикета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Уверенность в себе и своих знаниях / силах не должна переходить в чрезмерную самоуверенность. Необходимо спокойно воспринимать критику или советы со стороны. Следует проявлять внимание по отношению к клиентам, коллегам по работе, руководству или подчиненным. При необходимости оказывать помощь и поддержку.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 говорить и писать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делового этикета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сопровождать женщину слева от нее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правило обусловлено тем, что в старину, джентльмен, находясь слева от дамы, занимал более опасное место при движении по дороге. Повозки с лошадьми передвигались одновременно с прохожими, так как в те времена не было тротуаров.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деловых отношениях между руководителем и подчиненным должна соблюдаться субординация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делового этикета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культуре делового общения следует обращать внимание на невербальные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(бессловесные)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этикета.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отворачиваться от собеседника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объяснении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жестикулировать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делового этикета, в рабочее помещение первым входит человек, занимающий доминирующую должность, далее все остальные, соответственно лестнице деловой иерархии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порядок соответствует следующему делению: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Гендерные различия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переписка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и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деловые письма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5608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тесно связан с деловой перепиской.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помнить о вежливости! </a:t>
            </a:r>
          </a:p>
          <a:p>
            <a:pPr>
              <a:spcBef>
                <a:spcPts val="1200"/>
              </a:spcBef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 о фразах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“рад сотрудничеству”, “спасибо за внимание”, “прошу прощения за беспокойство”, “будем рады видеть вас”,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пожалуйста”, “спасибо”, “будьте любезны” и так далее там, где это уместно.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максимально грамотно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проверять все несколько раз. </a:t>
            </a:r>
          </a:p>
        </p:txBody>
      </p:sp>
    </p:spTree>
    <p:extLst>
      <p:ext uri="{BB962C8B-B14F-4D97-AF65-F5344CB8AC3E}">
        <p14:creationId xmlns:p14="http://schemas.microsoft.com/office/powerpoint/2010/main" val="41675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написать деловое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34076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написания делового письма существую определенные нормы и правила. Главным аспектом является соблюдение делового этикета. Деловая переписка — разновидность официальной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172"/>
            <a:ext cx="8172400" cy="736531"/>
          </a:xfrm>
        </p:spPr>
        <p:txBody>
          <a:bodyPr anchor="ctr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700" y="908720"/>
            <a:ext cx="79208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Стилистика написания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Подразумевает краткость и емкость письма, советуют не писать более одной страницы, с общепринятой структурой письма, без «воды».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лексика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допускается сильного выражения эмоций, чувств.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на фирменном бланке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с реквизитами и всеми контактными данными.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Шрифт. Не крупный, но и не мелкий. Одинаковый по всему объему письма.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субординации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Ваше письмо должно быть выдержано в официально-деловом стиле, т.е. использование официальной лексики.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информации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Информация в письме должна быть востребована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636" y="130304"/>
            <a:ext cx="7498080" cy="706408"/>
          </a:xfrm>
        </p:spPr>
        <p:txBody>
          <a:bodyPr anchor="ctr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делового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606" y="836712"/>
            <a:ext cx="81573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Приятельское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неуместно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подчеркнуто суровое не подходит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Строгость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слова, значение которых неизвестны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же проверяйте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Уменьшительно-ласкательные слова,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не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только по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и отчеству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письмо желателен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суток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назойливости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зеркала - 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оппоненту так, как делает это 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вышеперечисленные особенности,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контакт с собеседником и составить благоприятное мнение о себе не составит труда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3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созданию 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потренировать свой голос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очень важно, ведь основой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раз и является рассказ о себе.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спокойной и разборчивой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оставлять телефон в режиме звука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иначе зазвонив, он отвлечет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и Ваш взгляд на экран телефона покажет значимость телефона и неважность встречи.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Внимательно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следить за тем, чтобы во время изложения информации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использовалось излишней жестикуляции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скрещивать руки или ноги, ерзать на стуле, отводить глаза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это будет говорить о том, что человек скрытный или не готов откровенно пообщаться с окружающими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переписка по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электронный адрес, который вы будете использовать в офисе.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название почтового ящика должны быть адекватные названия либо фирмы, либо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всегда заполнять строку «тема», иначе ваше письмо рискует попасть в спам. В теме укажите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самую важную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5 слов).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смешивайте несколько тем в одном письме, лучше разбить их на разные и отправить по очереди.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вежливы даже онлайн.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письмо должно быть коротким, меньше письменного в полтора-два раза.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 прикрепляйте отдельными элементами.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должна быть подпись компании или лица-отправителя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0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 anchor="ctr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ошибки при деловой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переписке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1277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писать (и звонить тоже!) по работе в нерабочее время!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Никакой фамильярности не должно быть!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по работе происходит исключительно на «Вы» (с большой буквы, это значит – вежливость и уважение).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любезностями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навредить. </a:t>
            </a:r>
          </a:p>
        </p:txBody>
      </p:sp>
    </p:spTree>
    <p:extLst>
      <p:ext uri="{BB962C8B-B14F-4D97-AF65-F5344CB8AC3E}">
        <p14:creationId xmlns:p14="http://schemas.microsoft.com/office/powerpoint/2010/main" val="14678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беседа по телефону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ведения телефонных переговоров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772816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представление.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свое имя, фамилию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также место работы и должность.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ввести человека в суть разговора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Поинтересоваться, есть свободная минута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переговоров. Если ответ положительный, то смело продолжайте беседу.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ситуацию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Заключительное слово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готовых фраз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010245"/>
            <a:ext cx="81003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Здравствуйте/Добрый день!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- менеджер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(ваше имя). Компания «Светофор» (название вашей организации).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«Поиск нужной для вас информации потребует 5 минут. Вы готовы подождать?».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вас есть минута?» или «Вы сейчас можете разговаривать?».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«Будьте любезный, назовите ваше имя и номер телефона».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 хотели бы оставить информацию?» или «Я могу что-то передать?».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«Хорошо, я свяжусь со своими коллегами и посоветуюсь с ними».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будем ждать вашего ответа».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«Боюсь, мы не можем удовлетворить вашу просьбу».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«Считаю необходимым обсудить с вами….».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«Предоставляю информацию о….».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связи возникновением новых обстоятельств, предлагаю…».</a:t>
            </a:r>
          </a:p>
        </p:txBody>
      </p:sp>
    </p:spTree>
    <p:extLst>
      <p:ext uri="{BB962C8B-B14F-4D97-AF65-F5344CB8AC3E}">
        <p14:creationId xmlns:p14="http://schemas.microsoft.com/office/powerpoint/2010/main" val="37129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 anchor="ctr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010245"/>
            <a:ext cx="8100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 часто невнимательно слушают своего собеседника и из-за этого попадают в неловкие ситуации.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вопросов.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будите засыпать собеседника вопросами, то деловое общение перерастет в допрос.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Долгая пауза.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Тут главное не злоупотреблять неловкой паузой, так как в дальнейшем наладить контакт станет трудно.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Привычка перебивать других.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Каждый человек должен закончить свою мысль. Нельзя никого перебивать, чтобы перетянуть все внимание на себя.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Монотонность речи.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Порой важно не то, что вы говорите, а как говорите. Рассказ должен сопровождать жестами и интонацией. Многие люди бубнят себе под нос, и в итоге ничего хорошего из этого не выходит.</a:t>
            </a:r>
          </a:p>
        </p:txBody>
      </p:sp>
    </p:spTree>
    <p:extLst>
      <p:ext uri="{BB962C8B-B14F-4D97-AF65-F5344CB8AC3E}">
        <p14:creationId xmlns:p14="http://schemas.microsoft.com/office/powerpoint/2010/main" val="28218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 anchor="ctr"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444" y="1340768"/>
            <a:ext cx="8100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 – это сдержанность, но не холодность и равнодушие.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стиль должен проявляться во всем: и во внешнем виде, и в речи, и в переписке.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и грамотность являются важными компонентами делового стиля.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зависимо от ситуации требуется сохранять самообладание и вежливость.</a:t>
            </a:r>
          </a:p>
          <a:p>
            <a:pPr marL="457200" indent="-457200" fontAlgn="base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Сдержанность, сдержанность и еще раз сдержанность.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75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созданию 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248149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проявлять скептицизм и безучастное отношение к аудитории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всем свою заинтересованность 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не стоит слишком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проявлять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эмоциональность. Улыбаться можно тогда, когда это действительно уместно.</a:t>
            </a:r>
          </a:p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контакт с аудиторией посредством непринужденного общения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Следить за тем,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люди реагируют на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отвечать на их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завершении презентации обязательно нужно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поблагодарить всех присутствующих за то, что уделили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75"/>
            <a:ext cx="8100392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Самопрезентация»и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«имидж»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248149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тесно связано понятие имидж, ведь именно имидж – это создавшееся впечатление о человеке!</a:t>
            </a:r>
          </a:p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имидж как понятие и его составляющие.</a:t>
            </a:r>
          </a:p>
        </p:txBody>
      </p:sp>
    </p:spTree>
    <p:extLst>
      <p:ext uri="{BB962C8B-B14F-4D97-AF65-F5344CB8AC3E}">
        <p14:creationId xmlns:p14="http://schemas.microsoft.com/office/powerpoint/2010/main" val="21775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6084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«имидж»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2408312" cy="694928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«имидж»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556792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английского 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образ, представление) -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образ, создаваемый субъектом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вызвать определенное впечатление, мнение, отношение окружающих»​</a:t>
            </a:r>
          </a:p>
          <a:p>
            <a:pPr indent="4572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совокупность представлений, сложившихся в общественном мнении о том, как должен вести себя человек в соответствии со своим статусом.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создаётся пиаром, пропагандой, рекламой, ложью с целью создания в массовом сознании определённого отношения к данному объекту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1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828</TotalTime>
  <Words>2639</Words>
  <Application>Microsoft Office PowerPoint</Application>
  <PresentationFormat>Экран (4:3)</PresentationFormat>
  <Paragraphs>222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Солнцестояние</vt:lpstr>
      <vt:lpstr>«Деловой стиль» «Самопрезентация» «Имидж» - как выгодно себя подать</vt:lpstr>
      <vt:lpstr>Понятие «самопрезентация»</vt:lpstr>
      <vt:lpstr>Понятие «самопрезентация»</vt:lpstr>
      <vt:lpstr>Советы по созданию «самопрезентации»</vt:lpstr>
      <vt:lpstr>Советы по созданию «самопрезентации»</vt:lpstr>
      <vt:lpstr>Советы по созданию «самопрезентации»</vt:lpstr>
      <vt:lpstr>«Самопрезентация»и «имидж»</vt:lpstr>
      <vt:lpstr>Понятие «имидж»</vt:lpstr>
      <vt:lpstr>Понятие «имидж»</vt:lpstr>
      <vt:lpstr>Презентация PowerPoint</vt:lpstr>
      <vt:lpstr>Виды имиджа</vt:lpstr>
      <vt:lpstr>Презентация PowerPoint</vt:lpstr>
      <vt:lpstr>Что сделать для создания благоприятного имиджа</vt:lpstr>
      <vt:lpstr>В итоге:</vt:lpstr>
      <vt:lpstr>Состав имиджа:</vt:lpstr>
      <vt:lpstr>Понятие «деловой стиль»</vt:lpstr>
      <vt:lpstr>Понятие «Деловой стиль</vt:lpstr>
      <vt:lpstr>Деловой стиль</vt:lpstr>
      <vt:lpstr>Презентация PowerPoint</vt:lpstr>
      <vt:lpstr>Появление и значение делового стиля в одежде</vt:lpstr>
      <vt:lpstr>Дресс-код</vt:lpstr>
      <vt:lpstr>Примеры применения дресс-кода в современном мире</vt:lpstr>
      <vt:lpstr>Виды дресс-кода:  WT – White Tie или Ultra-Formal -  Белый галстук</vt:lpstr>
      <vt:lpstr>Виды дресс-кода:  BT – Black Tie - Черный галстук</vt:lpstr>
      <vt:lpstr>Виды дресс-кода:  BTI – Black Tie Invited - Черный галстук приветствуется</vt:lpstr>
      <vt:lpstr>Виды дресс-кода:  BTO – Black Tie Optional –  Черный галстук не обязателен. </vt:lpstr>
      <vt:lpstr>Виды дресс-кода:  CBT – Creative Black Tie -Креативный черный галстук </vt:lpstr>
      <vt:lpstr>Виды дресс-кода:  Cocktail Attire - Костюм для коктейля</vt:lpstr>
      <vt:lpstr>Виды дресс-кода:  Semi-formal - Полуформальный костюм</vt:lpstr>
      <vt:lpstr>Виды дресс-кода:  A5c – After Five casual или Dressy Casual - После 17 часов  </vt:lpstr>
      <vt:lpstr>Виды дресс-кода:  Festival attire - Праздничный костюм   </vt:lpstr>
      <vt:lpstr>Виды дресс-кода:  1) Btr – Business Traditional – Традиционный деловой и  2) Bb – Business Best - Деловой костюм лучший</vt:lpstr>
      <vt:lpstr>Виды дресс-кода:  Casual Friday - Пятничный вид</vt:lpstr>
      <vt:lpstr>Деловой костюм</vt:lpstr>
      <vt:lpstr>Основные правила делового стиля для женщин</vt:lpstr>
      <vt:lpstr>Презентация PowerPoint</vt:lpstr>
      <vt:lpstr>Основные правила делового стиля для мужчин</vt:lpstr>
      <vt:lpstr>Презентация PowerPoint</vt:lpstr>
      <vt:lpstr>Таким образом, </vt:lpstr>
      <vt:lpstr>Этикет делового общения</vt:lpstr>
      <vt:lpstr>Правила делового этикета</vt:lpstr>
      <vt:lpstr>Правила делового этикета</vt:lpstr>
      <vt:lpstr>Правила делового этикета</vt:lpstr>
      <vt:lpstr>Правила делового этикета</vt:lpstr>
      <vt:lpstr>Деловая переписка</vt:lpstr>
      <vt:lpstr>Этикет и деловые письма</vt:lpstr>
      <vt:lpstr>Как написать деловое письмо</vt:lpstr>
      <vt:lpstr>Главные отличия</vt:lpstr>
      <vt:lpstr>Стиль делового письма</vt:lpstr>
      <vt:lpstr>Деловая переписка по E-mail</vt:lpstr>
      <vt:lpstr>Частые ошибки при деловой переписке </vt:lpstr>
      <vt:lpstr>Деловая беседа по телефону</vt:lpstr>
      <vt:lpstr>Общие правила ведения телефонных переговоров</vt:lpstr>
      <vt:lpstr>Примеры готовых фраз</vt:lpstr>
      <vt:lpstr>Типичные ошибки</vt:lpstr>
      <vt:lpstr>В заключении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делового стиля</dc:title>
  <dc:creator>Ольга</dc:creator>
  <cp:lastModifiedBy>Ольга</cp:lastModifiedBy>
  <cp:revision>93</cp:revision>
  <dcterms:created xsi:type="dcterms:W3CDTF">2020-10-22T05:18:30Z</dcterms:created>
  <dcterms:modified xsi:type="dcterms:W3CDTF">2020-10-26T14:48:45Z</dcterms:modified>
</cp:coreProperties>
</file>