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312" r:id="rId2"/>
    <p:sldId id="258" r:id="rId3"/>
    <p:sldId id="296" r:id="rId4"/>
    <p:sldId id="263" r:id="rId5"/>
    <p:sldId id="264" r:id="rId6"/>
    <p:sldId id="265" r:id="rId7"/>
    <p:sldId id="297" r:id="rId8"/>
    <p:sldId id="313" r:id="rId9"/>
    <p:sldId id="274" r:id="rId10"/>
    <p:sldId id="276" r:id="rId11"/>
    <p:sldId id="302" r:id="rId12"/>
    <p:sldId id="277" r:id="rId13"/>
    <p:sldId id="278" r:id="rId14"/>
    <p:sldId id="310" r:id="rId15"/>
    <p:sldId id="311" r:id="rId16"/>
    <p:sldId id="279" r:id="rId17"/>
    <p:sldId id="280" r:id="rId18"/>
    <p:sldId id="284" r:id="rId19"/>
    <p:sldId id="283" r:id="rId20"/>
    <p:sldId id="282" r:id="rId21"/>
    <p:sldId id="281" r:id="rId22"/>
    <p:sldId id="292" r:id="rId23"/>
    <p:sldId id="293" r:id="rId24"/>
    <p:sldId id="294" r:id="rId25"/>
    <p:sldId id="295" r:id="rId26"/>
    <p:sldId id="307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F068E-A97D-4E65-9839-7CE8AFB28F6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C6ED-53DF-434C-B9C1-4C61B5F37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C6ED-53DF-434C-B9C1-4C61B5F3789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7A4647-CAE9-4C0A-A4FD-1C91FE44871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7CE471-C892-42A2-B035-63F0CC04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633" y="-891480"/>
            <a:ext cx="7167396" cy="6323012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 ОСОБЕННОСТЯХ РАБОТЫ С  ЛЮДЬМИ</a:t>
            </a:r>
            <a:r>
              <a:rPr lang="en-US" sz="4800" dirty="0" smtClean="0"/>
              <a:t>,</a:t>
            </a:r>
            <a:r>
              <a:rPr lang="ru-RU" sz="4800" dirty="0" smtClean="0"/>
              <a:t> ИМЕЮЩИМИ ИНВАЛИДНОСТЬ ПО </a:t>
            </a:r>
            <a:r>
              <a:rPr lang="ru-RU" sz="4800" dirty="0" smtClean="0"/>
              <a:t>ЗРЕНИЮ</a:t>
            </a:r>
            <a:endParaRPr lang="ru-RU" sz="4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5968" y="2429272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852936"/>
            <a:ext cx="864096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036531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ОСОБЕННОСТИ ВЗАИМОДЕЙСТВИЯ ЗРЯЧИХ 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С  ИНВАЛИДАМИ 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ПО ЗРЕНИЮ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77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4752797" cy="4386411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/>
              <a:t>взаимодействие происходит с  противоположных полюсов        для продуктивного общения зрячий должен знать </a:t>
            </a:r>
            <a:r>
              <a:rPr lang="ru-RU" sz="2000" b="1" i="1" dirty="0" smtClean="0"/>
              <a:t>особенности психологического состояния человека после потери зрения;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во взаимодействии играют роль </a:t>
            </a:r>
            <a:r>
              <a:rPr lang="ru-RU" sz="2000" b="1" i="1" dirty="0" smtClean="0"/>
              <a:t>особенности личности</a:t>
            </a:r>
            <a:r>
              <a:rPr lang="ru-RU" sz="2000" dirty="0" smtClean="0"/>
              <a:t> как зрячего, так и незрячего;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b="1" i="1" dirty="0" smtClean="0"/>
              <a:t>жизненный опыт </a:t>
            </a:r>
            <a:r>
              <a:rPr lang="ru-RU" sz="2000" dirty="0" smtClean="0"/>
              <a:t>партнеров по общению накладывает свой отпечаток на процесс общения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эмоциональное состояние зрячего и незрячего формирует эмоциональный фон общения и отвечает за продуктивность общения.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взаимодействия в диаде «зрячий - незрячий» имеет свои особенности: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3011118"/>
            <a:ext cx="3744416" cy="24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3851920" y="2418172"/>
            <a:ext cx="2160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813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700" dirty="0" smtClean="0">
                <a:solidFill>
                  <a:schemeClr val="bg1"/>
                </a:solidFill>
              </a:rPr>
              <a:t>МЕШАЕТ ВЗАИМОДЕЙСТВИЮ  </a:t>
            </a:r>
          </a:p>
          <a:p>
            <a:pPr marL="0" indent="0" algn="ctr">
              <a:buNone/>
            </a:pPr>
            <a:r>
              <a:rPr lang="ru-RU" sz="5700" dirty="0" smtClean="0">
                <a:solidFill>
                  <a:schemeClr val="bg1"/>
                </a:solidFill>
              </a:rPr>
              <a:t>«ЗРЯЧИЙ – НЕЗРЯЧИЙ» (со стороны зрячего) СЛЕДУЮЩЕЕ: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3800" dirty="0" smtClean="0"/>
              <a:t>нетактичное рассматривание инвалида по зрению;</a:t>
            </a:r>
          </a:p>
          <a:p>
            <a:pPr>
              <a:buFontTx/>
              <a:buChar char="-"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постановка травмирующих вопросов;</a:t>
            </a:r>
          </a:p>
          <a:p>
            <a:pPr>
              <a:buFontTx/>
              <a:buChar char="-"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уклонение от общения со стороны зрячего;</a:t>
            </a:r>
          </a:p>
          <a:p>
            <a:pPr>
              <a:buFontTx/>
              <a:buChar char="-"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навязчивое внимание зрячих по отношению к незрячим;</a:t>
            </a:r>
          </a:p>
          <a:p>
            <a:pPr>
              <a:buFontTx/>
              <a:buChar char="-"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объективные трудности зрячего распознать по внешним признакам внутреннее состояние слепого («маска» лица слепорожденных или «застывшие» эмоции на лице потерявшего зрение);</a:t>
            </a:r>
          </a:p>
          <a:p>
            <a:pPr>
              <a:buFontTx/>
              <a:buChar char="-"/>
            </a:pPr>
            <a:endParaRPr lang="ru-RU" sz="3800" dirty="0" smtClean="0"/>
          </a:p>
          <a:p>
            <a:pPr>
              <a:buFontTx/>
              <a:buChar char="-"/>
            </a:pPr>
            <a:r>
              <a:rPr lang="ru-RU" sz="3800" dirty="0" smtClean="0"/>
              <a:t>отсутствие у зрячего элементарных знаний правил общения с незрячими</a:t>
            </a:r>
            <a:r>
              <a:rPr lang="en-US" sz="3800" dirty="0" smtClean="0"/>
              <a:t>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543449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374097"/>
            <a:ext cx="7596832" cy="3752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мнительность;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обидчивость;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тревожность;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агрессивность;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отказ от общения;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 уверенность незрячего в том, что его никто не понимает и не хочет понять.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 стороны инвалида по зрению может мешать общению</a:t>
            </a:r>
            <a:endParaRPr lang="ru-RU" dirty="0"/>
          </a:p>
        </p:txBody>
      </p:sp>
      <p:pic>
        <p:nvPicPr>
          <p:cNvPr id="7170" name="Picture 2" descr="E:\картинки\d5d0043c-c22f-4893-a018-9b66baf2713d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74097"/>
            <a:ext cx="3960440" cy="296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59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05064"/>
            <a:ext cx="8640959" cy="25202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Взаимодействие с незрячим нельзя начинать неожиданно для незрячего.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Оказывать помощь инвалиду по зрению надо только в том случае, когда он об этом просит.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В присутствии незрячего говорить о нем в третьем лице некорректно.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262" y="723206"/>
            <a:ext cx="8254538" cy="8678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зрячим для конструктивного взаимодействия с незрячими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4692708" cy="205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286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5040560" cy="4909975"/>
          </a:xfrm>
        </p:spPr>
        <p:txBody>
          <a:bodyPr>
            <a:normAutofit fontScale="47500" lnSpcReduction="20000"/>
          </a:bodyPr>
          <a:lstStyle/>
          <a:p>
            <a:pPr marL="457200" indent="-457200" algn="just">
              <a:buAutoNum type="arabicPeriod"/>
            </a:pPr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300" dirty="0" smtClean="0"/>
              <a:t>Уточнять информацию о незрячем надо именно у него, а не у его сопровождающего.</a:t>
            </a:r>
          </a:p>
          <a:p>
            <a:pPr marL="0" indent="0" algn="just">
              <a:buNone/>
            </a:pPr>
            <a:endParaRPr lang="ru-RU" sz="33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ru-RU" sz="3300" dirty="0" smtClean="0"/>
              <a:t>Разговаривать </a:t>
            </a:r>
            <a:r>
              <a:rPr lang="ru-RU" sz="3300" dirty="0"/>
              <a:t>с незрячим надо, находясь перед ним так, чтоб он хорошо слышал (уточнить, как лучше это сделать</a:t>
            </a:r>
            <a:r>
              <a:rPr lang="ru-RU" sz="3300" dirty="0" smtClean="0"/>
              <a:t>).</a:t>
            </a:r>
          </a:p>
          <a:p>
            <a:pPr marL="0" indent="0" algn="just">
              <a:buNone/>
            </a:pPr>
            <a:endParaRPr lang="ru-RU" sz="3300" dirty="0"/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ru-RU" sz="3300" dirty="0" smtClean="0"/>
              <a:t>Зрячий </a:t>
            </a:r>
            <a:r>
              <a:rPr lang="ru-RU" sz="3300" dirty="0"/>
              <a:t>должен обозначить для незрячего завершение </a:t>
            </a:r>
            <a:r>
              <a:rPr lang="ru-RU" sz="3300" dirty="0" smtClean="0"/>
              <a:t>общения.</a:t>
            </a:r>
          </a:p>
          <a:p>
            <a:pPr marL="0" indent="0" algn="just">
              <a:buNone/>
            </a:pP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  <a:r>
              <a:rPr lang="ru-RU" sz="3300" dirty="0" smtClean="0"/>
              <a:t>Во </a:t>
            </a:r>
            <a:r>
              <a:rPr lang="ru-RU" sz="3300" dirty="0"/>
              <a:t>время взаимодействия с незрячим зрячий должен давать обратную связь незрячему о процессе общения</a:t>
            </a:r>
            <a:r>
              <a:rPr lang="ru-RU" sz="3300" dirty="0" smtClean="0"/>
              <a:t>.</a:t>
            </a:r>
          </a:p>
          <a:p>
            <a:pPr marL="0" indent="0" algn="just">
              <a:buNone/>
            </a:pPr>
            <a:endParaRPr lang="ru-RU" sz="3300" dirty="0"/>
          </a:p>
          <a:p>
            <a:pPr marL="0" indent="0" algn="just">
              <a:buNone/>
            </a:pPr>
            <a:r>
              <a:rPr lang="ru-RU" sz="3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</a:t>
            </a: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300" dirty="0" smtClean="0"/>
              <a:t>Речь </a:t>
            </a:r>
            <a:r>
              <a:rPr lang="ru-RU" sz="3300" dirty="0"/>
              <a:t>зрячего должна быть направлена на незрячего, а не в сторону</a:t>
            </a:r>
            <a:r>
              <a:rPr lang="ru-RU" sz="3300" dirty="0" smtClean="0"/>
              <a:t>.</a:t>
            </a:r>
          </a:p>
          <a:p>
            <a:pPr marL="0" indent="0" algn="just">
              <a:buNone/>
            </a:pPr>
            <a:endParaRPr lang="ru-RU" sz="3300" dirty="0"/>
          </a:p>
          <a:p>
            <a:pPr marL="0" indent="0" algn="just">
              <a:buNone/>
            </a:pPr>
            <a:r>
              <a:rPr lang="ru-RU" sz="3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300" dirty="0" smtClean="0"/>
              <a:t>Общение </a:t>
            </a:r>
            <a:r>
              <a:rPr lang="ru-RU" sz="3300" dirty="0"/>
              <a:t>с незрячим можно подкреплять прикосновениями.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07" y="4077096"/>
            <a:ext cx="328292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52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ПРАВИЛА ОБЩЕНИЯ  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С ИНВАЛИДАМИ 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ПО  ЗРЕНИЮ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(для зрячих) 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9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9972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этого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а) ни </a:t>
            </a:r>
            <a:r>
              <a:rPr lang="ru-RU" dirty="0"/>
              <a:t>в коем случае не затевать споры по поводу того, что Вы лучше знаете, как помочь незрячему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б) словами</a:t>
            </a:r>
            <a:r>
              <a:rPr lang="ru-RU" dirty="0"/>
              <a:t>, прикосновениями, действиями и поступками выражать свое понимание ситуации и желание помочь незрячему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в) по </a:t>
            </a:r>
            <a:r>
              <a:rPr lang="ru-RU" dirty="0"/>
              <a:t>поводу реакции на оплошности движения ослепшего использовать выражения только позитивной критики типа «Солдатом не рождаются, солдатами становятся», «Чтобы сделать дело, надо его начать», «Первую песенку зардевшись спеть» и </a:t>
            </a:r>
            <a:r>
              <a:rPr lang="ru-RU" dirty="0" smtClean="0"/>
              <a:t>т. д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ПРАВИЛО 1.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Настроиться на понимание внутреннего состояния ослепшего.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355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6004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выражением понимания чувств незрячего: «Я понимаю, что тебе сейчас обидно (больно, стыдно и т.д.)»;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позитивным обозначением поведения: «Ты нервничаешь, потому что ты устал (обиделся, расстроился и т.д.)»;</a:t>
            </a:r>
          </a:p>
          <a:p>
            <a:pPr algn="just">
              <a:buFontTx/>
              <a:buChar char="-"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использованием простейших техник для снятия внутреннего напряжения (попить воды</a:t>
            </a:r>
            <a:r>
              <a:rPr lang="en-US" dirty="0" smtClean="0"/>
              <a:t>,</a:t>
            </a:r>
            <a:r>
              <a:rPr lang="ru-RU" dirty="0" smtClean="0"/>
              <a:t> подышать</a:t>
            </a:r>
            <a:r>
              <a:rPr lang="en-US" dirty="0" smtClean="0"/>
              <a:t>,</a:t>
            </a:r>
            <a:r>
              <a:rPr lang="ru-RU" dirty="0" smtClean="0"/>
              <a:t>  посчитать</a:t>
            </a:r>
            <a:r>
              <a:rPr lang="en-US" dirty="0" smtClean="0"/>
              <a:t>,</a:t>
            </a:r>
            <a:r>
              <a:rPr lang="ru-RU" dirty="0" smtClean="0"/>
              <a:t> на несколько секунд затаить дыхание</a:t>
            </a:r>
            <a:r>
              <a:rPr lang="ru-RU" dirty="0"/>
              <a:t> </a:t>
            </a:r>
            <a:r>
              <a:rPr lang="ru-RU" dirty="0" smtClean="0"/>
              <a:t>и т</a:t>
            </a:r>
            <a:r>
              <a:rPr lang="en-US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.)</a:t>
            </a:r>
            <a:r>
              <a:rPr lang="en-US" dirty="0" smtClean="0"/>
              <a:t>.</a:t>
            </a:r>
            <a:endParaRPr lang="ru-RU" dirty="0" smtClean="0"/>
          </a:p>
          <a:p>
            <a:pPr algn="just">
              <a:buFontTx/>
              <a:buChar char="-"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ПРАВИЛО 2.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Снимать незначительную агрессию ослепшего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861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525963"/>
          </a:xfrm>
        </p:spPr>
        <p:txBody>
          <a:bodyPr>
            <a:normAutofit/>
          </a:bodyPr>
          <a:lstStyle/>
          <a:p>
            <a:pPr marL="0" indent="266700" algn="just">
              <a:buNone/>
            </a:pPr>
            <a:r>
              <a:rPr lang="ru-RU" sz="2000" dirty="0" smtClean="0"/>
              <a:t>Негативная </a:t>
            </a:r>
            <a:r>
              <a:rPr lang="ru-RU" sz="2000" dirty="0"/>
              <a:t>оценка </a:t>
            </a:r>
            <a:r>
              <a:rPr lang="ru-RU" sz="2000" b="1" dirty="0" smtClean="0"/>
              <a:t>личности</a:t>
            </a:r>
            <a:r>
              <a:rPr lang="ru-RU" sz="2000" dirty="0" smtClean="0"/>
              <a:t> незрячего</a:t>
            </a:r>
            <a:r>
              <a:rPr lang="en-US" sz="2000" dirty="0" smtClean="0"/>
              <a:t>,</a:t>
            </a:r>
            <a:r>
              <a:rPr lang="ru-RU" sz="2000" dirty="0" smtClean="0"/>
              <a:t> а </a:t>
            </a:r>
            <a:r>
              <a:rPr lang="ru-RU" sz="2000" b="1" dirty="0" smtClean="0"/>
              <a:t>не его поступков </a:t>
            </a:r>
            <a:r>
              <a:rPr lang="ru-RU" sz="2000" dirty="0"/>
              <a:t>- одна из наиболее распространенных причин перехода разовых агрессивных реакций в устойчивое агрессивное поведение. </a:t>
            </a:r>
            <a:endParaRPr lang="ru-RU" sz="2000" dirty="0" smtClean="0"/>
          </a:p>
          <a:p>
            <a:pPr marL="0" indent="266700" algn="just">
              <a:buNone/>
            </a:pPr>
            <a:endParaRPr lang="ru-RU" sz="2000" dirty="0" smtClean="0"/>
          </a:p>
          <a:p>
            <a:pPr marL="0" indent="266700" algn="ctr">
              <a:buNone/>
            </a:pPr>
            <a:r>
              <a:rPr lang="ru-RU" sz="2000" b="1" i="1" dirty="0"/>
              <a:t>Н</a:t>
            </a:r>
            <a:r>
              <a:rPr lang="ru-RU" sz="2000" b="1" i="1" dirty="0" smtClean="0"/>
              <a:t>еобходимо </a:t>
            </a:r>
            <a:r>
              <a:rPr lang="ru-RU" sz="2000" b="1" i="1" dirty="0"/>
              <a:t>помнить, что для закрепления агрессивного поведения у </a:t>
            </a:r>
            <a:r>
              <a:rPr lang="ru-RU" sz="2000" b="1" i="1" dirty="0" smtClean="0"/>
              <a:t>ослепшего есть одна  главная причина – НЕРЕАБИЛИТИРОВАННОСТЬ(НЕПРИСПОСОБЛЕННОСТЬ К ЖИЗНИ) человека после потери зрения</a:t>
            </a:r>
            <a:r>
              <a:rPr lang="en-US" sz="2000" b="1" i="1" dirty="0" smtClean="0"/>
              <a:t>.</a:t>
            </a:r>
            <a:endParaRPr lang="ru-RU" sz="2000" b="1" i="1" dirty="0"/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ПРАВИЛО 3.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Акцентировать внимание на поведении ослепшего, а не на его личности.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25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95" y="271314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endParaRPr lang="ru-RU" sz="2400" dirty="0" smtClean="0">
              <a:latin typeface="Monotype Corsiva" pitchFamily="66" charset="0"/>
            </a:endParaRPr>
          </a:p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 зрения – травма. </a:t>
            </a:r>
          </a:p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Потеряв зрение (полностью или частично), человек оказывается в состоянии травматического стресса.</a:t>
            </a:r>
          </a:p>
          <a:p>
            <a:pPr indent="26352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endParaRPr lang="ru-RU" dirty="0" smtClean="0"/>
          </a:p>
        </p:txBody>
      </p:sp>
      <p:pic>
        <p:nvPicPr>
          <p:cNvPr id="1026" name="Picture 2" descr="C:\Users\Sekretar\Desktop\haosafter-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61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не </a:t>
            </a:r>
            <a:r>
              <a:rPr lang="ru-RU" b="1" i="1" dirty="0"/>
              <a:t>подкреплять </a:t>
            </a:r>
            <a:r>
              <a:rPr lang="ru-RU" dirty="0"/>
              <a:t>агрессивное поведение ни недавно ослепшего, ни свое</a:t>
            </a:r>
            <a:r>
              <a:rPr lang="ru-RU" dirty="0" smtClean="0"/>
              <a:t>;</a:t>
            </a:r>
          </a:p>
          <a:p>
            <a:pPr marL="0" lv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демонстрировать </a:t>
            </a:r>
            <a:r>
              <a:rPr lang="ru-RU" b="1" i="1" dirty="0"/>
              <a:t>положительный пример</a:t>
            </a:r>
            <a:r>
              <a:rPr lang="ru-RU" b="1" dirty="0"/>
              <a:t> </a:t>
            </a:r>
            <a:r>
              <a:rPr lang="ru-RU" dirty="0"/>
              <a:t>в обращении со встречной агрессией</a:t>
            </a:r>
            <a:r>
              <a:rPr lang="ru-RU" dirty="0" smtClean="0"/>
              <a:t>;</a:t>
            </a:r>
          </a:p>
          <a:p>
            <a:pPr marL="0" lv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- </a:t>
            </a:r>
            <a:r>
              <a:rPr lang="ru-RU" i="1" dirty="0" smtClean="0"/>
              <a:t>целенаправленно </a:t>
            </a:r>
            <a:r>
              <a:rPr lang="ru-RU" b="1" i="1" dirty="0"/>
              <a:t>сохранять</a:t>
            </a:r>
            <a:r>
              <a:rPr lang="ru-RU" i="1" dirty="0"/>
              <a:t> </a:t>
            </a:r>
            <a:r>
              <a:rPr lang="ru-RU" i="1" dirty="0" smtClean="0"/>
              <a:t>партнерские </a:t>
            </a:r>
            <a:r>
              <a:rPr lang="ru-RU" i="1" dirty="0"/>
              <a:t>отношения</a:t>
            </a:r>
            <a:r>
              <a:rPr lang="ru-RU" dirty="0"/>
              <a:t>, необходимые для дальнейшего </a:t>
            </a:r>
            <a:r>
              <a:rPr lang="ru-RU" dirty="0" smtClean="0"/>
              <a:t>сотрудничества</a:t>
            </a:r>
            <a:r>
              <a:rPr lang="en-US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ПРАВИЛО 4.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Контролировать собственные негативные эмоции и формировать у себя навыки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77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7" cy="482453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200" b="1" dirty="0" smtClean="0"/>
              <a:t>Чтобы </a:t>
            </a:r>
            <a:r>
              <a:rPr lang="ru-RU" sz="4200" b="1" dirty="0"/>
              <a:t>ослабить ситуацию напряжения, необходимо сознательно </a:t>
            </a:r>
            <a:r>
              <a:rPr lang="ru-RU" sz="4200" b="1" dirty="0" smtClean="0"/>
              <a:t>ИСКЛЮЧИТЬ </a:t>
            </a:r>
            <a:r>
              <a:rPr lang="ru-RU" sz="4200" b="1" dirty="0"/>
              <a:t>из общения с недавно ослепшим следующее</a:t>
            </a:r>
            <a:r>
              <a:rPr lang="ru-RU" sz="2600" b="1" dirty="0" smtClean="0"/>
              <a:t>:</a:t>
            </a:r>
          </a:p>
          <a:p>
            <a:pPr marL="0" indent="0" algn="ctr">
              <a:buNone/>
            </a:pPr>
            <a:endParaRPr lang="ru-RU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повышение тона голоса</a:t>
            </a:r>
            <a:r>
              <a:rPr lang="ru-RU" sz="4500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демонстрацию своей власти над незрячим</a:t>
            </a:r>
            <a:r>
              <a:rPr lang="ru-RU" sz="4500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разговор «сквозь зубы», сарказм, насмешки над поведением ослепшего</a:t>
            </a:r>
            <a:r>
              <a:rPr lang="ru-RU" sz="4500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активное настаивание на своей правоте, команды, жесткие требования, давление</a:t>
            </a:r>
            <a:r>
              <a:rPr lang="ru-RU" sz="4500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втягивание в конфликт окружающих для поддержки своих позиций</a:t>
            </a:r>
            <a:r>
              <a:rPr lang="ru-RU" sz="4500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/>
              <a:t>нотации, </a:t>
            </a:r>
            <a:r>
              <a:rPr lang="ru-RU" sz="4500" dirty="0" smtClean="0"/>
              <a:t>проповеди;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45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dirty="0" smtClean="0"/>
              <a:t>сравнения </a:t>
            </a:r>
            <a:r>
              <a:rPr lang="ru-RU" sz="4500" dirty="0"/>
              <a:t>с </a:t>
            </a:r>
            <a:r>
              <a:rPr lang="ru-RU" sz="4500" dirty="0" smtClean="0"/>
              <a:t>другими</a:t>
            </a:r>
            <a:r>
              <a:rPr lang="en-US" sz="4500" dirty="0" smtClean="0"/>
              <a:t>.</a:t>
            </a:r>
            <a:endParaRPr lang="ru-RU" sz="4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ПРАВИЛО 5.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Максимально ослаблять напряженную ситуацию.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18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10952"/>
          </a:xfrm>
        </p:spPr>
        <p:txBody>
          <a:bodyPr>
            <a:normAutofit/>
          </a:bodyPr>
          <a:lstStyle/>
          <a:p>
            <a:r>
              <a:rPr lang="ru-RU" sz="7200" smtClean="0">
                <a:solidFill>
                  <a:schemeClr val="tx2"/>
                </a:solidFill>
              </a:rPr>
              <a:t> ПРАВИЛА </a:t>
            </a:r>
            <a:r>
              <a:rPr lang="ru-RU" sz="7200" dirty="0" smtClean="0">
                <a:solidFill>
                  <a:schemeClr val="tx2"/>
                </a:solidFill>
              </a:rPr>
              <a:t>ВЗАИМОДЕЙСТВИЯ ЗРЯЧИХ С ИНВАЛИДАМИ ПО ЗРЕНИЮ</a:t>
            </a:r>
            <a:endParaRPr lang="ru-RU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3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568951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ориентирование в большом и малом пространстве должно быть четким и ясным;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ориентировать слепого необходимо только относительно его самого;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необходимо вовремя предупреждать слепого об опасности;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при разговоре с незрячим не избирайте посредником его сопровождающего или родственников, а обращайтесь непосредственно к нему;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ведите себя с незрячим на равных;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6540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не </a:t>
            </a:r>
            <a:r>
              <a:rPr lang="ru-RU" dirty="0"/>
              <a:t>старайтесь говорить с незрячим излишне громко, разговаривайте как </a:t>
            </a:r>
            <a:r>
              <a:rPr lang="ru-RU" dirty="0" smtClean="0"/>
              <a:t>обычно, </a:t>
            </a:r>
            <a:r>
              <a:rPr lang="ru-RU" dirty="0"/>
              <a:t>с естественной уважительностью, а не напускной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шумном помещении во время разговора и сопровождения нельзя отходить от незрячего в сторону, не предупредив его об этом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нельзя </a:t>
            </a:r>
            <a:r>
              <a:rPr lang="ru-RU" dirty="0"/>
              <a:t>оставлять незрячего одного на опасном участке пути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зрячим </a:t>
            </a:r>
            <a:r>
              <a:rPr lang="ru-RU" dirty="0"/>
              <a:t>в присутствии слепого необходимо избегать объяснений только с помощью мимики и жестов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- при встрече со слепым обязательно назовите себя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9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2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при </a:t>
            </a:r>
            <a:r>
              <a:rPr lang="ru-RU" dirty="0"/>
              <a:t>объяснении общих ориентиров населенного пункта сначала называйте важнейшие объекты, а потом более мелкие, идите от общего к частному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нельзя </a:t>
            </a:r>
            <a:r>
              <a:rPr lang="ru-RU" dirty="0"/>
              <a:t>управлять передвижением незрячего на расстоянии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передвигаясь </a:t>
            </a:r>
            <a:r>
              <a:rPr lang="ru-RU" dirty="0"/>
              <a:t>с </a:t>
            </a:r>
            <a:r>
              <a:rPr lang="ru-RU" dirty="0" smtClean="0"/>
              <a:t>незрячим, </a:t>
            </a:r>
            <a:r>
              <a:rPr lang="ru-RU" dirty="0"/>
              <a:t>нельзя делать резких рывков и движений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- разговор с незрячим ведите без продолжительных пауз; будьте терпимы к замедленности действий слепого.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851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869160"/>
            <a:ext cx="7408333" cy="35947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Понимание психологического состояния инвалида по зрению и грамотное общение зрячего с незрячим создает для инвалида по зрению </a:t>
            </a:r>
            <a:r>
              <a:rPr lang="ru-RU" b="1" dirty="0" err="1" smtClean="0"/>
              <a:t>безбарьерную</a:t>
            </a:r>
            <a:r>
              <a:rPr lang="ru-RU" b="1" dirty="0" smtClean="0"/>
              <a:t> среду </a:t>
            </a:r>
            <a:r>
              <a:rPr lang="ru-RU" dirty="0" smtClean="0"/>
              <a:t>и позволяет безболезненно интегрироваться в зрячее общество.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128284" cy="475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907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5042447" cy="492941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200" dirty="0" smtClean="0"/>
              <a:t>это переживание особого рода, результат особого взаимодействия </a:t>
            </a:r>
            <a:r>
              <a:rPr lang="ru-RU" sz="2200" dirty="0"/>
              <a:t>человека и окружающего </a:t>
            </a:r>
            <a:r>
              <a:rPr lang="ru-RU" sz="2200" dirty="0" smtClean="0"/>
              <a:t>мира;</a:t>
            </a:r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r>
              <a:rPr lang="ru-RU" sz="2200" dirty="0" smtClean="0"/>
              <a:t>это </a:t>
            </a:r>
            <a:r>
              <a:rPr lang="ru-RU" sz="2200" dirty="0"/>
              <a:t>нормальная реакция на ненормальные </a:t>
            </a:r>
            <a:r>
              <a:rPr lang="ru-RU" sz="2200" dirty="0" smtClean="0"/>
              <a:t>обстоятельства;</a:t>
            </a:r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r>
              <a:rPr lang="ru-RU" sz="2200" dirty="0" smtClean="0"/>
              <a:t>состояние</a:t>
            </a:r>
            <a:r>
              <a:rPr lang="ru-RU" sz="2200" dirty="0"/>
              <a:t>, возникающее у человека, который пережил нечто, выходящее за рамки обычного человеческого опыта. </a:t>
            </a:r>
            <a:endParaRPr lang="ru-RU" sz="2200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Травматический стресс потери зрения - </a:t>
            </a:r>
            <a:endParaRPr lang="ru-RU" dirty="0"/>
          </a:p>
        </p:txBody>
      </p:sp>
      <p:pic>
        <p:nvPicPr>
          <p:cNvPr id="1026" name="Picture 2" descr="E:\картинки\c9eff3f05336ec3aa5c05c62a2a77e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79" y="2707107"/>
            <a:ext cx="3979169" cy="318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помогает познать окружающий мир;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способствует практической деятельности в окружающем мире;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защищает от опасности;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способствует более качественному восприятию предметов;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является неисчерпаемым источником эстетических переживаний.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Зрительное восприятие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2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5" y="2348880"/>
            <a:ext cx="3589600" cy="4281339"/>
          </a:xfrm>
        </p:spPr>
        <p:txBody>
          <a:bodyPr>
            <a:normAutofit/>
          </a:bodyPr>
          <a:lstStyle/>
          <a:p>
            <a:pPr marL="0" indent="88900" algn="just">
              <a:buNone/>
            </a:pPr>
            <a:r>
              <a:rPr lang="ru-RU" dirty="0" smtClean="0"/>
              <a:t>«Ни из какого описания, как бы ярко оно ни было, слепой не познает красочности мира, а глухой – музыкальности его звучания так, как если бы  он их непосредственно принял»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Л. </a:t>
            </a:r>
            <a:r>
              <a:rPr lang="ru-RU" dirty="0"/>
              <a:t>С. Рубинштейн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pic>
        <p:nvPicPr>
          <p:cNvPr id="1026" name="Picture 2" descr="E:\картинки\0a1b9990a8fb192c745579645b23de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04" y="2636912"/>
            <a:ext cx="5478463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7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слепота  </a:t>
            </a:r>
            <a:r>
              <a:rPr lang="ru-RU" dirty="0" smtClean="0"/>
              <a:t>ВСЕГДА</a:t>
            </a:r>
            <a:r>
              <a:rPr lang="ru-RU" sz="2400" dirty="0" smtClean="0"/>
              <a:t> становится неожиданностью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sz="2400" dirty="0" smtClean="0"/>
              <a:t>лияет на физическое, психическое и эмоциональное состояние и социальное положение человека.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19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ПОЛНАЯ   ИЛИ   ЧАСТИЧНАЯ   ПОТЕРЯ   ЗРЕНИЯ – ЭКСТРЕМАЛЬНАЯ ПСИХОТРАВМА: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2348880"/>
            <a:ext cx="5287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картинки\psychiatric_hospitals_in_serbi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29365"/>
            <a:ext cx="4885224" cy="319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19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735" y="2276872"/>
            <a:ext cx="5544615" cy="4464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 Произошедшее </a:t>
            </a:r>
            <a:r>
              <a:rPr lang="ru-RU" dirty="0"/>
              <a:t>событие осознается, то есть человек знает, что с ним произошло и из-за чего у него ухудшилось психологическое </a:t>
            </a:r>
            <a:r>
              <a:rPr lang="ru-RU" dirty="0" smtClean="0"/>
              <a:t>и физическое состояние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 Это состояние часто </a:t>
            </a:r>
            <a:r>
              <a:rPr lang="ru-RU" dirty="0"/>
              <a:t>обусловлено внешними </a:t>
            </a:r>
            <a:r>
              <a:rPr lang="ru-RU" dirty="0" smtClean="0"/>
              <a:t>причинами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 Пережитое всегда </a:t>
            </a:r>
            <a:r>
              <a:rPr lang="ru-RU" dirty="0"/>
              <a:t>разрушает привычный образ </a:t>
            </a:r>
            <a:r>
              <a:rPr lang="ru-RU" dirty="0" smtClean="0"/>
              <a:t>жизни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smtClean="0"/>
              <a:t> Произошедшее </a:t>
            </a:r>
            <a:r>
              <a:rPr lang="ru-RU" dirty="0"/>
              <a:t>событие вызывает ужас и ощущение беспомощности, бессилия что-либо сделать или предпринять.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Х</a:t>
            </a:r>
            <a:r>
              <a:rPr lang="ru-RU" sz="3600" dirty="0" smtClean="0"/>
              <a:t>арактеристики травмы ПОТЕРИ ЗРЕНИЯ: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4" name="Picture 2" descr="E:\картинки\Haiti-CH01-01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3789040"/>
            <a:ext cx="3193575" cy="212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961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31504"/>
            <a:ext cx="5616624" cy="48546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ТРИ ОСОБЕННОСТИ:</a:t>
            </a:r>
          </a:p>
          <a:p>
            <a:pPr marL="0" indent="0" algn="ctr">
              <a:buNone/>
            </a:pPr>
            <a:endParaRPr lang="ru-RU" b="1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чрезвычайная сосредоточенность ослепшего на своей проблеме;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проявление агрессии, направленной как на других, так и на самого себя;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негативизм, то есть активное неприятие того, что случилось.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«Неизвестная беда всегда внушает больше страха»</a:t>
            </a:r>
          </a:p>
          <a:p>
            <a:pPr marL="0" indent="0" algn="r">
              <a:buNone/>
            </a:pPr>
            <a:r>
              <a:rPr lang="ru-RU" dirty="0" err="1" smtClean="0"/>
              <a:t>Публий</a:t>
            </a:r>
            <a:r>
              <a:rPr lang="ru-RU" dirty="0" smtClean="0"/>
              <a:t> Сир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душевного кризиса после потери зрения</a:t>
            </a:r>
            <a:endParaRPr lang="ru-RU" dirty="0"/>
          </a:p>
        </p:txBody>
      </p:sp>
      <p:pic>
        <p:nvPicPr>
          <p:cNvPr id="4" name="Picture 2" descr="E:\картинки\102324658_hanks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24763"/>
          <a:stretch/>
        </p:blipFill>
        <p:spPr bwMode="auto">
          <a:xfrm>
            <a:off x="6034855" y="2420888"/>
            <a:ext cx="3131840" cy="399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77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5544616" cy="40770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неадекватные установки незрячих к себе (ощущение своей ненужности,  </a:t>
            </a:r>
            <a:r>
              <a:rPr lang="ru-RU" dirty="0" err="1" smtClean="0"/>
              <a:t>брошенности</a:t>
            </a:r>
            <a:r>
              <a:rPr lang="ru-RU" dirty="0" smtClean="0"/>
              <a:t>, </a:t>
            </a:r>
            <a:r>
              <a:rPr lang="ru-RU" dirty="0"/>
              <a:t> </a:t>
            </a:r>
            <a:r>
              <a:rPr lang="ru-RU" dirty="0" smtClean="0"/>
              <a:t>отверженности);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неверные представления зрячих о слепых и их возможностях;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ожный стыд своего состояния у инвалида по зрению.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БАРЬЕРЫ  АКТИВНОСТИ НЕЗРЯЧЕГО:	</a:t>
            </a:r>
            <a:endParaRPr lang="ru-RU" dirty="0"/>
          </a:p>
        </p:txBody>
      </p:sp>
      <p:pic>
        <p:nvPicPr>
          <p:cNvPr id="6" name="Picture 2" descr="E:\картинки\4415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5394105" y="3501008"/>
            <a:ext cx="3519558" cy="246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60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1068</TotalTime>
  <Words>1175</Words>
  <Application>Microsoft Office PowerPoint</Application>
  <PresentationFormat>Экран (4:3)</PresentationFormat>
  <Paragraphs>183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ОБ ОСОБЕННОСТЯХ РАБОТЫ С  ЛЮДЬМИ, ИМЕЮЩИМИ ИНВАЛИДНОСТЬ ПО ЗРЕНИЮ</vt:lpstr>
      <vt:lpstr>Презентация PowerPoint</vt:lpstr>
      <vt:lpstr>Травматический стресс потери зрения - </vt:lpstr>
      <vt:lpstr>Зрительное восприятие</vt:lpstr>
      <vt:lpstr>Презентация PowerPoint</vt:lpstr>
      <vt:lpstr>ПОЛНАЯ   ИЛИ   ЧАСТИЧНАЯ   ПОТЕРЯ   ЗРЕНИЯ – ЭКСТРЕМАЛЬНАЯ ПСИХОТРАВМА:</vt:lpstr>
      <vt:lpstr>Характеристики травмы ПОТЕРИ ЗРЕНИЯ: </vt:lpstr>
      <vt:lpstr>Состояние душевного кризиса после потери зрения</vt:lpstr>
      <vt:lpstr>БАРЬЕРЫ  АКТИВНОСТИ НЕЗРЯЧЕГО: </vt:lpstr>
      <vt:lpstr>ОСОБЕННОСТИ ВЗАИМОДЕЙСТВИЯ ЗРЯЧИХ  С  ИНВАЛИДАМИ  ПО ЗРЕНИЮ</vt:lpstr>
      <vt:lpstr>Процесс взаимодействия в диаде «зрячий - незрячий» имеет свои особенности:</vt:lpstr>
      <vt:lpstr>Презентация PowerPoint</vt:lpstr>
      <vt:lpstr>Со стороны инвалида по зрению может мешать общению</vt:lpstr>
      <vt:lpstr>Советы зрячим для конструктивного взаимодействия с незрячими</vt:lpstr>
      <vt:lpstr>Презентация PowerPoint</vt:lpstr>
      <vt:lpstr>ПРАВИЛА ОБЩЕНИЯ   С ИНВАЛИДАМИ  ПО  ЗРЕНИЮ (для зрячих) </vt:lpstr>
      <vt:lpstr>ПРАВИЛО 1.  Настроиться на понимание внутреннего состояния ослепшего. </vt:lpstr>
      <vt:lpstr>ПРАВИЛО 2.  Снимать незначительную агрессию ослепшего </vt:lpstr>
      <vt:lpstr>ПРАВИЛО 3.  Акцентировать внимание на поведении ослепшего, а не на его личности. </vt:lpstr>
      <vt:lpstr>ПРАВИЛО 4.  Контролировать собственные негативные эмоции и формировать у себя навыки </vt:lpstr>
      <vt:lpstr>ПРАВИЛО 5.  Максимально ослаблять напряженную ситуацию. </vt:lpstr>
      <vt:lpstr> ПРАВИЛА ВЗАИМОДЕЙСТВИЯ ЗРЯЧИХ С ИНВАЛИДАМИ ПО ЗРЕНИЮ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психологического состояния инвалидов по зрению</dc:title>
  <dc:creator>НОУ ЦРС ВОС А</dc:creator>
  <cp:lastModifiedBy>PC</cp:lastModifiedBy>
  <cp:revision>219</cp:revision>
  <cp:lastPrinted>2014-10-23T13:49:48Z</cp:lastPrinted>
  <dcterms:created xsi:type="dcterms:W3CDTF">2014-10-06T10:09:24Z</dcterms:created>
  <dcterms:modified xsi:type="dcterms:W3CDTF">2020-10-29T15:20:01Z</dcterms:modified>
</cp:coreProperties>
</file>