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4.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50850C-48DB-4F79-9422-0686653EAACD}" type="datetimeFigureOut">
              <a:rPr lang="ru-RU" smtClean="0"/>
              <a:t>29.10.2020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7E7360-17B4-4881-A0FD-E66AFD0C01CF}" type="slidenum">
              <a:rPr lang="ru-RU" smtClean="0"/>
              <a:t>‹#›</a:t>
            </a:fld>
            <a:endParaRPr lang="ru-RU"/>
          </a:p>
        </p:txBody>
      </p:sp>
    </p:spTree>
    <p:extLst>
      <p:ext uri="{BB962C8B-B14F-4D97-AF65-F5344CB8AC3E}">
        <p14:creationId xmlns:p14="http://schemas.microsoft.com/office/powerpoint/2010/main" val="1007646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87E7360-17B4-4881-A0FD-E66AFD0C01CF}" type="slidenum">
              <a:rPr lang="ru-RU" smtClean="0"/>
              <a:t>6</a:t>
            </a:fld>
            <a:endParaRPr lang="ru-RU"/>
          </a:p>
        </p:txBody>
      </p:sp>
    </p:spTree>
    <p:extLst>
      <p:ext uri="{BB962C8B-B14F-4D97-AF65-F5344CB8AC3E}">
        <p14:creationId xmlns:p14="http://schemas.microsoft.com/office/powerpoint/2010/main" val="2117804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29.10.2020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29.10.2020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29.10.2020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29.10.2020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29.10.2020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81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29.10.2020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32657"/>
            <a:ext cx="7772400" cy="1728191"/>
          </a:xfrm>
        </p:spPr>
        <p:txBody>
          <a:bodyPr>
            <a:noAutofit/>
          </a:bodyPr>
          <a:lstStyle/>
          <a:p>
            <a:r>
              <a:rPr lang="ru-RU" sz="3200" b="1" dirty="0" smtClean="0"/>
              <a:t>«Коммуникативные основы социальной работы с людьми, имеющими нарушения опорно-двигательного аппарата»</a:t>
            </a:r>
            <a:endParaRPr lang="ru-RU" sz="3200" b="1"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3586" y="2276872"/>
            <a:ext cx="5076825" cy="3810000"/>
          </a:xfrm>
          <a:prstGeom prst="rect">
            <a:avLst/>
          </a:prstGeom>
        </p:spPr>
      </p:pic>
    </p:spTree>
    <p:extLst>
      <p:ext uri="{BB962C8B-B14F-4D97-AF65-F5344CB8AC3E}">
        <p14:creationId xmlns:p14="http://schemas.microsoft.com/office/powerpoint/2010/main" val="3743266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Правило № 3. Не нагнетать</a:t>
            </a:r>
            <a:endParaRPr lang="ru-RU" b="1" dirty="0"/>
          </a:p>
        </p:txBody>
      </p:sp>
      <p:sp>
        <p:nvSpPr>
          <p:cNvPr id="3" name="Объект 2"/>
          <p:cNvSpPr>
            <a:spLocks noGrp="1"/>
          </p:cNvSpPr>
          <p:nvPr>
            <p:ph idx="1"/>
          </p:nvPr>
        </p:nvSpPr>
        <p:spPr>
          <a:xfrm>
            <a:off x="457200" y="1196752"/>
            <a:ext cx="8229600" cy="5472608"/>
          </a:xfrm>
        </p:spPr>
        <p:txBody>
          <a:bodyPr>
            <a:normAutofit fontScale="85000" lnSpcReduction="20000"/>
          </a:bodyPr>
          <a:lstStyle/>
          <a:p>
            <a:pPr marL="0" indent="0">
              <a:buNone/>
            </a:pPr>
            <a:r>
              <a:rPr lang="ru-RU" dirty="0" smtClean="0"/>
              <a:t>   С </a:t>
            </a:r>
            <a:r>
              <a:rPr lang="ru-RU" dirty="0"/>
              <a:t>моей точки зрения, большинство людей с ограниченными возможностями по прошествии некоторого времени так или иначе привыкают к своему положению, приспосабливаются жить с ограничениями. Кто-то приспосабливается лучше, кто-то хуже, но физические ограничения – это данность, а не трагедия «вселенского масштаба». А у инвалидов с детства вообще этой проблемы нет, поскольку они не знают, как бывает по-другому. Поэтому в данном случае лучший подарок для инвалида – сделать вид, что ты не замечаешь его проблем со здоровьем, вернее, не относишься к ним как к чему-то запредельному или необычному. И речь здесь не о дурацком оптимизме и бахвальстве, а о норме. Просто другой. И, поверьте, с ней тоже можно жить.</a:t>
            </a:r>
          </a:p>
        </p:txBody>
      </p:sp>
    </p:spTree>
    <p:extLst>
      <p:ext uri="{BB962C8B-B14F-4D97-AF65-F5344CB8AC3E}">
        <p14:creationId xmlns:p14="http://schemas.microsoft.com/office/powerpoint/2010/main" val="4229471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Правило №4. Не навязывать помощь. </a:t>
            </a:r>
            <a:endParaRPr lang="ru-RU" b="1" dirty="0"/>
          </a:p>
        </p:txBody>
      </p:sp>
      <p:sp>
        <p:nvSpPr>
          <p:cNvPr id="3" name="Объект 2"/>
          <p:cNvSpPr>
            <a:spLocks noGrp="1"/>
          </p:cNvSpPr>
          <p:nvPr>
            <p:ph idx="1"/>
          </p:nvPr>
        </p:nvSpPr>
        <p:spPr/>
        <p:txBody>
          <a:bodyPr>
            <a:normAutofit fontScale="85000" lnSpcReduction="20000"/>
          </a:bodyPr>
          <a:lstStyle/>
          <a:p>
            <a:pPr marL="0" indent="0">
              <a:buNone/>
            </a:pPr>
            <a:r>
              <a:rPr lang="ru-RU" dirty="0"/>
              <a:t>Не навязывать помощь, но и не быть равнодушным Помощь очень часто нужна, а когда не нужна, то приятна. Вернее, даже не сама помощь, а человеческое участие. Как правило, человек, который уже некоторое время живет с какой-либо проблемой, знает, как правильно ему помочь. Поэтому если возникло желание, подойдите и спросите: «Давайте я вам помогу. Скажите, что мне сделать?» Не занимайтесь самоуправством, но не будьте равнодушны. Ведь спросить у человека, какая помощь ему нужна, гораздо проще, чем спросить про его предпочтения в еде, одежде или  выборе спутника жизни.</a:t>
            </a:r>
          </a:p>
        </p:txBody>
      </p:sp>
    </p:spTree>
    <p:extLst>
      <p:ext uri="{BB962C8B-B14F-4D97-AF65-F5344CB8AC3E}">
        <p14:creationId xmlns:p14="http://schemas.microsoft.com/office/powerpoint/2010/main" val="946390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ctr">
              <a:buNone/>
            </a:pPr>
            <a:r>
              <a:rPr lang="ru-RU" dirty="0"/>
              <a:t> </a:t>
            </a:r>
            <a:r>
              <a:rPr lang="ru-RU" sz="7200" b="1" dirty="0" smtClean="0">
                <a:latin typeface="Arial Narrow" pitchFamily="34" charset="0"/>
                <a:ea typeface="BatangChe" pitchFamily="49" charset="-127"/>
              </a:rPr>
              <a:t>СПАСИБО ЗА ВНИМАНИЕ!</a:t>
            </a:r>
            <a:endParaRPr lang="ru-RU" sz="7200" b="1" dirty="0">
              <a:latin typeface="Arial Narrow" pitchFamily="34" charset="0"/>
              <a:ea typeface="BatangChe" pitchFamily="49" charset="-127"/>
            </a:endParaRPr>
          </a:p>
        </p:txBody>
      </p:sp>
    </p:spTree>
    <p:extLst>
      <p:ext uri="{BB962C8B-B14F-4D97-AF65-F5344CB8AC3E}">
        <p14:creationId xmlns:p14="http://schemas.microsoft.com/office/powerpoint/2010/main" val="4203225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Что же такое инвалидность?</a:t>
            </a:r>
            <a:endParaRPr lang="ru-RU" b="1" dirty="0"/>
          </a:p>
        </p:txBody>
      </p:sp>
      <p:sp>
        <p:nvSpPr>
          <p:cNvPr id="3" name="Объект 2"/>
          <p:cNvSpPr>
            <a:spLocks noGrp="1"/>
          </p:cNvSpPr>
          <p:nvPr>
            <p:ph idx="1"/>
          </p:nvPr>
        </p:nvSpPr>
        <p:spPr/>
        <p:txBody>
          <a:bodyPr>
            <a:normAutofit fontScale="92500" lnSpcReduction="10000"/>
          </a:bodyPr>
          <a:lstStyle/>
          <a:p>
            <a:pPr marL="0" indent="0">
              <a:buNone/>
            </a:pPr>
            <a:r>
              <a:rPr lang="ru-RU" sz="2800" b="1" dirty="0" err="1">
                <a:solidFill>
                  <a:srgbClr val="222222"/>
                </a:solidFill>
                <a:latin typeface="arial"/>
              </a:rPr>
              <a:t>Инвали́дность</a:t>
            </a:r>
            <a:r>
              <a:rPr lang="ru-RU" sz="2800" dirty="0">
                <a:solidFill>
                  <a:srgbClr val="222222"/>
                </a:solidFill>
                <a:latin typeface="arial"/>
              </a:rPr>
              <a:t> (лат. </a:t>
            </a:r>
            <a:r>
              <a:rPr lang="ru-RU" sz="2800" dirty="0" err="1">
                <a:solidFill>
                  <a:srgbClr val="222222"/>
                </a:solidFill>
                <a:latin typeface="arial"/>
              </a:rPr>
              <a:t>invalidus</a:t>
            </a:r>
            <a:r>
              <a:rPr lang="ru-RU" sz="2800" dirty="0">
                <a:solidFill>
                  <a:srgbClr val="222222"/>
                </a:solidFill>
                <a:latin typeface="arial"/>
              </a:rPr>
              <a:t> — букв. «несильный», </a:t>
            </a:r>
            <a:r>
              <a:rPr lang="ru-RU" sz="2800" dirty="0" err="1">
                <a:solidFill>
                  <a:srgbClr val="222222"/>
                </a:solidFill>
                <a:latin typeface="arial"/>
              </a:rPr>
              <a:t>in</a:t>
            </a:r>
            <a:r>
              <a:rPr lang="ru-RU" sz="2800" dirty="0">
                <a:solidFill>
                  <a:srgbClr val="222222"/>
                </a:solidFill>
                <a:latin typeface="arial"/>
              </a:rPr>
              <a:t> — «не» + </a:t>
            </a:r>
            <a:r>
              <a:rPr lang="ru-RU" sz="2800" dirty="0" err="1">
                <a:solidFill>
                  <a:srgbClr val="222222"/>
                </a:solidFill>
                <a:latin typeface="arial"/>
              </a:rPr>
              <a:t>validus</a:t>
            </a:r>
            <a:r>
              <a:rPr lang="ru-RU" sz="2800" dirty="0">
                <a:solidFill>
                  <a:srgbClr val="222222"/>
                </a:solidFill>
                <a:latin typeface="arial"/>
              </a:rPr>
              <a:t> — «силач») — состояние человека, </a:t>
            </a:r>
            <a:endParaRPr lang="ru-RU" sz="2800" dirty="0" smtClean="0">
              <a:solidFill>
                <a:srgbClr val="222222"/>
              </a:solidFill>
              <a:latin typeface="arial"/>
            </a:endParaRPr>
          </a:p>
          <a:p>
            <a:pPr marL="0" indent="0">
              <a:buNone/>
            </a:pPr>
            <a:r>
              <a:rPr lang="ru-RU" sz="2800" dirty="0" smtClean="0">
                <a:solidFill>
                  <a:srgbClr val="222222"/>
                </a:solidFill>
                <a:latin typeface="arial"/>
              </a:rPr>
              <a:t>при </a:t>
            </a:r>
            <a:r>
              <a:rPr lang="ru-RU" sz="2800" dirty="0">
                <a:solidFill>
                  <a:srgbClr val="222222"/>
                </a:solidFill>
                <a:latin typeface="arial"/>
              </a:rPr>
              <a:t>котором имеются </a:t>
            </a:r>
          </a:p>
          <a:p>
            <a:pPr marL="0" indent="0">
              <a:buNone/>
            </a:pPr>
            <a:r>
              <a:rPr lang="ru-RU" sz="2800" dirty="0" smtClean="0">
                <a:solidFill>
                  <a:srgbClr val="222222"/>
                </a:solidFill>
                <a:latin typeface="arial"/>
              </a:rPr>
              <a:t>препятствия </a:t>
            </a:r>
            <a:r>
              <a:rPr lang="ru-RU" sz="2800" dirty="0">
                <a:solidFill>
                  <a:srgbClr val="222222"/>
                </a:solidFill>
                <a:latin typeface="arial"/>
              </a:rPr>
              <a:t>или </a:t>
            </a:r>
            <a:endParaRPr lang="ru-RU" sz="2800" dirty="0" smtClean="0">
              <a:solidFill>
                <a:srgbClr val="222222"/>
              </a:solidFill>
              <a:latin typeface="arial"/>
            </a:endParaRPr>
          </a:p>
          <a:p>
            <a:pPr marL="0" indent="0">
              <a:buNone/>
            </a:pPr>
            <a:r>
              <a:rPr lang="ru-RU" sz="2800" dirty="0" smtClean="0">
                <a:solidFill>
                  <a:srgbClr val="222222"/>
                </a:solidFill>
                <a:latin typeface="arial"/>
              </a:rPr>
              <a:t>ограничения </a:t>
            </a:r>
            <a:r>
              <a:rPr lang="ru-RU" sz="2800" dirty="0">
                <a:solidFill>
                  <a:srgbClr val="222222"/>
                </a:solidFill>
                <a:latin typeface="arial"/>
              </a:rPr>
              <a:t>в </a:t>
            </a:r>
            <a:r>
              <a:rPr lang="ru-RU" sz="2800" dirty="0" smtClean="0">
                <a:solidFill>
                  <a:srgbClr val="222222"/>
                </a:solidFill>
                <a:latin typeface="arial"/>
              </a:rPr>
              <a:t>деятельности</a:t>
            </a:r>
          </a:p>
          <a:p>
            <a:pPr marL="0" indent="0">
              <a:buNone/>
            </a:pPr>
            <a:r>
              <a:rPr lang="ru-RU" sz="2800" dirty="0" smtClean="0">
                <a:solidFill>
                  <a:srgbClr val="222222"/>
                </a:solidFill>
                <a:latin typeface="arial"/>
              </a:rPr>
              <a:t> </a:t>
            </a:r>
            <a:r>
              <a:rPr lang="ru-RU" sz="2800" dirty="0">
                <a:solidFill>
                  <a:srgbClr val="222222"/>
                </a:solidFill>
                <a:latin typeface="arial"/>
              </a:rPr>
              <a:t>человека с физическими</a:t>
            </a:r>
            <a:r>
              <a:rPr lang="ru-RU" sz="2800" dirty="0" smtClean="0">
                <a:solidFill>
                  <a:srgbClr val="222222"/>
                </a:solidFill>
                <a:latin typeface="arial"/>
              </a:rPr>
              <a:t>,</a:t>
            </a:r>
          </a:p>
          <a:p>
            <a:pPr marL="0" indent="0">
              <a:buNone/>
            </a:pPr>
            <a:r>
              <a:rPr lang="ru-RU" sz="2800" dirty="0" smtClean="0">
                <a:solidFill>
                  <a:srgbClr val="222222"/>
                </a:solidFill>
                <a:latin typeface="arial"/>
              </a:rPr>
              <a:t> </a:t>
            </a:r>
            <a:r>
              <a:rPr lang="ru-RU" sz="2800" dirty="0">
                <a:solidFill>
                  <a:srgbClr val="222222"/>
                </a:solidFill>
                <a:latin typeface="arial"/>
              </a:rPr>
              <a:t>умственными, сенсорными </a:t>
            </a:r>
            <a:endParaRPr lang="ru-RU" sz="2800" dirty="0" smtClean="0">
              <a:solidFill>
                <a:srgbClr val="222222"/>
              </a:solidFill>
              <a:latin typeface="arial"/>
            </a:endParaRPr>
          </a:p>
          <a:p>
            <a:pPr marL="0" indent="0">
              <a:buNone/>
            </a:pPr>
            <a:r>
              <a:rPr lang="ru-RU" sz="2800" dirty="0" smtClean="0">
                <a:solidFill>
                  <a:srgbClr val="222222"/>
                </a:solidFill>
                <a:latin typeface="arial"/>
              </a:rPr>
              <a:t>или </a:t>
            </a:r>
            <a:r>
              <a:rPr lang="ru-RU" sz="2800" dirty="0">
                <a:solidFill>
                  <a:srgbClr val="222222"/>
                </a:solidFill>
                <a:latin typeface="arial"/>
              </a:rPr>
              <a:t>психическими </a:t>
            </a:r>
            <a:endParaRPr lang="ru-RU" sz="2800" dirty="0" smtClean="0">
              <a:solidFill>
                <a:srgbClr val="222222"/>
              </a:solidFill>
              <a:latin typeface="arial"/>
            </a:endParaRPr>
          </a:p>
          <a:p>
            <a:pPr marL="0" indent="0">
              <a:buNone/>
            </a:pPr>
            <a:r>
              <a:rPr lang="ru-RU" sz="2800" dirty="0" smtClean="0">
                <a:solidFill>
                  <a:srgbClr val="222222"/>
                </a:solidFill>
                <a:latin typeface="arial"/>
              </a:rPr>
              <a:t>отклонениями</a:t>
            </a:r>
            <a:r>
              <a:rPr lang="ru-RU" sz="2800" dirty="0">
                <a:solidFill>
                  <a:srgbClr val="222222"/>
                </a:solidFill>
                <a:latin typeface="arial"/>
              </a:rPr>
              <a:t>.</a:t>
            </a:r>
          </a:p>
          <a:p>
            <a:endParaRPr lang="ru-RU" sz="20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2780928"/>
            <a:ext cx="3191900" cy="3191900"/>
          </a:xfrm>
          <a:prstGeom prst="rect">
            <a:avLst/>
          </a:prstGeom>
        </p:spPr>
      </p:pic>
    </p:spTree>
    <p:extLst>
      <p:ext uri="{BB962C8B-B14F-4D97-AF65-F5344CB8AC3E}">
        <p14:creationId xmlns:p14="http://schemas.microsoft.com/office/powerpoint/2010/main" val="3583502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188640"/>
            <a:ext cx="7704856" cy="6429218"/>
          </a:xfrm>
        </p:spPr>
      </p:pic>
    </p:spTree>
    <p:extLst>
      <p:ext uri="{BB962C8B-B14F-4D97-AF65-F5344CB8AC3E}">
        <p14:creationId xmlns:p14="http://schemas.microsoft.com/office/powerpoint/2010/main" val="1214373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1.Принцип нищего.</a:t>
            </a:r>
            <a:endParaRPr lang="ru-RU" b="1" dirty="0"/>
          </a:p>
        </p:txBody>
      </p:sp>
      <p:sp>
        <p:nvSpPr>
          <p:cNvPr id="3" name="Объект 2"/>
          <p:cNvSpPr>
            <a:spLocks noGrp="1"/>
          </p:cNvSpPr>
          <p:nvPr>
            <p:ph idx="1"/>
          </p:nvPr>
        </p:nvSpPr>
        <p:spPr/>
        <p:txBody>
          <a:bodyPr>
            <a:normAutofit fontScale="77500" lnSpcReduction="20000"/>
          </a:bodyPr>
          <a:lstStyle/>
          <a:p>
            <a:pPr marL="0" indent="0">
              <a:buNone/>
            </a:pPr>
            <a:r>
              <a:rPr lang="ru-RU" dirty="0"/>
              <a:t>Этот принцип родился в древности, в рамках милосердия, религиозных общин. Как правило, он предполагает предоставление небольшой помощи каждым, кто может чем-то пожертвовать, а эффект защиты складывается из сложения посильной помощи конкретному индивиду за счет многих людей. При этом никто не беднеет, а кому-то оказывается помощь. Метод можно принимать в качестве скорой или временной неотложной помощи инвалиду или другому лицу. Его слабые стороны - выработка установки на пассивное иждивенчество с постепенным разрушением активного начала личности. В условиях свободного общества принцип не может быть долговременным, так как будет порождать армию иждивенцев, безвольных людей</a:t>
            </a:r>
            <a:r>
              <a:rPr lang="ru-RU" dirty="0" smtClean="0"/>
              <a:t>.</a:t>
            </a:r>
          </a:p>
          <a:p>
            <a:pPr marL="0" indent="0">
              <a:buNone/>
            </a:pPr>
            <a:endParaRPr lang="ru-RU" dirty="0"/>
          </a:p>
        </p:txBody>
      </p:sp>
    </p:spTree>
    <p:extLst>
      <p:ext uri="{BB962C8B-B14F-4D97-AF65-F5344CB8AC3E}">
        <p14:creationId xmlns:p14="http://schemas.microsoft.com/office/powerpoint/2010/main" val="2801120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2.Принцип барина.</a:t>
            </a:r>
            <a:endParaRPr lang="ru-RU" b="1" dirty="0"/>
          </a:p>
        </p:txBody>
      </p:sp>
      <p:sp>
        <p:nvSpPr>
          <p:cNvPr id="3" name="Объект 2"/>
          <p:cNvSpPr>
            <a:spLocks noGrp="1"/>
          </p:cNvSpPr>
          <p:nvPr>
            <p:ph idx="1"/>
          </p:nvPr>
        </p:nvSpPr>
        <p:spPr>
          <a:xfrm>
            <a:off x="457200" y="1268760"/>
            <a:ext cx="8229600" cy="5472608"/>
          </a:xfrm>
        </p:spPr>
        <p:txBody>
          <a:bodyPr>
            <a:normAutofit fontScale="70000" lnSpcReduction="20000"/>
          </a:bodyPr>
          <a:lstStyle/>
          <a:p>
            <a:pPr marL="0" indent="0">
              <a:buNone/>
            </a:pPr>
            <a:r>
              <a:rPr lang="ru-RU" dirty="0"/>
              <a:t>Основан на законодательном или насильственном изъятии результата чужого труда и передачи его нуждающимся. Этот принцип используется лицами, присваивающими результат чужого труда, и по их усмотрению или повелению часть этих плодов труда передаются нуждающимся. Таким «барином» мог быть помещик, капиталист, царь, правитель государства. Метод хорош тоже как временная мера. Его недостатки проистекают из того, что он основан на социальной несправедливости, и, опять таки, порождает иждивенчество, а так же бюрократический аппарат государства, связанный с распределением льгот.   Число льготников растет как снежный ком, и, достигая критической массы, угрожает социальным взрывом, т.е. нарушает основу социальной безопасности любой страны. Любое явление, основанное на саморазвитии, стремится к бесконечности. Такой бесконечностью в системе защиты на принципе барина является постепенное и неуклонное нарастание числа защищаемых при уменьшении числа защищающих. Этот принцип привел к падению Римской и других империй, основанных на рабстве. На его смену приходит следующий принцип.</a:t>
            </a:r>
          </a:p>
        </p:txBody>
      </p:sp>
    </p:spTree>
    <p:extLst>
      <p:ext uri="{BB962C8B-B14F-4D97-AF65-F5344CB8AC3E}">
        <p14:creationId xmlns:p14="http://schemas.microsoft.com/office/powerpoint/2010/main" val="3696526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3.Принцип равного.</a:t>
            </a:r>
            <a:endParaRPr lang="ru-RU" b="1" dirty="0"/>
          </a:p>
        </p:txBody>
      </p:sp>
      <p:sp>
        <p:nvSpPr>
          <p:cNvPr id="3" name="Объект 2"/>
          <p:cNvSpPr>
            <a:spLocks noGrp="1"/>
          </p:cNvSpPr>
          <p:nvPr>
            <p:ph idx="1"/>
          </p:nvPr>
        </p:nvSpPr>
        <p:spPr/>
        <p:txBody>
          <a:bodyPr>
            <a:normAutofit fontScale="77500" lnSpcReduction="20000"/>
          </a:bodyPr>
          <a:lstStyle/>
          <a:p>
            <a:pPr marL="0" indent="0">
              <a:buNone/>
            </a:pPr>
            <a:r>
              <a:rPr lang="ru-RU" dirty="0" smtClean="0"/>
              <a:t>  Средства</a:t>
            </a:r>
            <a:r>
              <a:rPr lang="ru-RU" dirty="0"/>
              <a:t>, которые используются в принципе барина для пассивного </a:t>
            </a:r>
            <a:r>
              <a:rPr lang="ru-RU" dirty="0" err="1"/>
              <a:t>пенсионирования</a:t>
            </a:r>
            <a:r>
              <a:rPr lang="ru-RU" dirty="0"/>
              <a:t>, направляются не столько на объект помощи, сколько на предмет, т.е. на установление связей между человеком и социумом: на систему медицинской, профессиональной, социальной, психолого-педагогической реабилитации и </a:t>
            </a:r>
            <a:r>
              <a:rPr lang="ru-RU" dirty="0" err="1"/>
              <a:t>абилитации</a:t>
            </a:r>
            <a:r>
              <a:rPr lang="ru-RU" dirty="0"/>
              <a:t> инвалидов; на создание условий для беспрепятственного доступа к объектам социальной инфраструктуры и др. После этого человек начинает сам зарабатывать, оставаясь личностью, несмотря на недостатки собственного здоровья. Примеры этому – Франклин Рузвельт, Николай Островский, Людвиг ванн Бетховен, </a:t>
            </a:r>
            <a:r>
              <a:rPr lang="ru-RU" dirty="0" err="1"/>
              <a:t>Бедржих</a:t>
            </a:r>
            <a:r>
              <a:rPr lang="ru-RU" dirty="0"/>
              <a:t> Сметана, Гомер, Альберт Эйнштейн, Стивен </a:t>
            </a:r>
            <a:r>
              <a:rPr lang="ru-RU" dirty="0" err="1"/>
              <a:t>Хокинг</a:t>
            </a:r>
            <a:r>
              <a:rPr lang="ru-RU" dirty="0"/>
              <a:t> и другие, известные деятели науки и искусства.</a:t>
            </a:r>
          </a:p>
        </p:txBody>
      </p:sp>
    </p:spTree>
    <p:extLst>
      <p:ext uri="{BB962C8B-B14F-4D97-AF65-F5344CB8AC3E}">
        <p14:creationId xmlns:p14="http://schemas.microsoft.com/office/powerpoint/2010/main" val="3106940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Основные правила общения с инвалидами.</a:t>
            </a:r>
            <a:endParaRPr lang="ru-RU" b="1"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5736" y="1772816"/>
            <a:ext cx="4608512" cy="4608512"/>
          </a:xfrm>
        </p:spPr>
      </p:pic>
    </p:spTree>
    <p:extLst>
      <p:ext uri="{BB962C8B-B14F-4D97-AF65-F5344CB8AC3E}">
        <p14:creationId xmlns:p14="http://schemas.microsoft.com/office/powerpoint/2010/main" val="3146602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Правило № 1. Учитывать мнение.</a:t>
            </a:r>
            <a:endParaRPr lang="ru-RU" b="1" dirty="0"/>
          </a:p>
        </p:txBody>
      </p:sp>
      <p:sp>
        <p:nvSpPr>
          <p:cNvPr id="3" name="Объект 2"/>
          <p:cNvSpPr>
            <a:spLocks noGrp="1"/>
          </p:cNvSpPr>
          <p:nvPr>
            <p:ph idx="1"/>
          </p:nvPr>
        </p:nvSpPr>
        <p:spPr>
          <a:xfrm>
            <a:off x="457200" y="1600200"/>
            <a:ext cx="8795320" cy="5789240"/>
          </a:xfrm>
        </p:spPr>
        <p:txBody>
          <a:bodyPr/>
          <a:lstStyle/>
          <a:p>
            <a:pPr marL="0" indent="0">
              <a:buNone/>
            </a:pPr>
            <a:r>
              <a:rPr lang="ru-RU" dirty="0"/>
              <a:t> </a:t>
            </a:r>
            <a:r>
              <a:rPr lang="ru-RU" dirty="0" smtClean="0"/>
              <a:t>Надо </a:t>
            </a:r>
            <a:r>
              <a:rPr lang="ru-RU" dirty="0"/>
              <a:t>чаще спрашивать мнение «пострадавшего» о разных вещах. Даже если потом вы сделаете все по-своему, он будет знать, что к нему прислушиваются. Кроме того, родственникам нужно постепенно перекладывать часть забот на инвалида.</a:t>
            </a:r>
          </a:p>
        </p:txBody>
      </p:sp>
    </p:spTree>
    <p:extLst>
      <p:ext uri="{BB962C8B-B14F-4D97-AF65-F5344CB8AC3E}">
        <p14:creationId xmlns:p14="http://schemas.microsoft.com/office/powerpoint/2010/main" val="1248553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Правило № 2. Давать свободу.</a:t>
            </a:r>
            <a:endParaRPr lang="ru-RU" b="1" dirty="0"/>
          </a:p>
        </p:txBody>
      </p:sp>
      <p:sp>
        <p:nvSpPr>
          <p:cNvPr id="3" name="Объект 2"/>
          <p:cNvSpPr>
            <a:spLocks noGrp="1"/>
          </p:cNvSpPr>
          <p:nvPr>
            <p:ph idx="1"/>
          </p:nvPr>
        </p:nvSpPr>
        <p:spPr/>
        <p:txBody>
          <a:bodyPr>
            <a:normAutofit fontScale="85000" lnSpcReduction="20000"/>
          </a:bodyPr>
          <a:lstStyle/>
          <a:p>
            <a:pPr marL="0" indent="0">
              <a:buNone/>
            </a:pPr>
            <a:r>
              <a:rPr lang="ru-RU" dirty="0"/>
              <a:t> Всем инвалидам хочется быть самостоятельными. А родители, в свою очередь, считают, что им лучше известно, как все устроить. Некоторые скажут, возможно, что это – эгоизм  и неблагодарность…Мол, ей помогают, а она еще и недовольна…Но нет. Стремление к самостоятельности есть на самом деле, проявление ЛЮБВИ к близким. Как иначе  можно доказать свою любовь, как не уменьшением страданий и тягот близкого человека, который вынуждено взвалил на себя груз дополнительных забот по обслуживанию ребенка или просто родственника?</a:t>
            </a:r>
          </a:p>
        </p:txBody>
      </p:sp>
    </p:spTree>
    <p:extLst>
      <p:ext uri="{BB962C8B-B14F-4D97-AF65-F5344CB8AC3E}">
        <p14:creationId xmlns:p14="http://schemas.microsoft.com/office/powerpoint/2010/main" val="51778772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823</Words>
  <Application>Microsoft Office PowerPoint</Application>
  <PresentationFormat>Экран (4:3)</PresentationFormat>
  <Paragraphs>27</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«Коммуникативные основы социальной работы с людьми, имеющими нарушения опорно-двигательного аппарата»</vt:lpstr>
      <vt:lpstr>Что же такое инвалидность?</vt:lpstr>
      <vt:lpstr>Презентация PowerPoint</vt:lpstr>
      <vt:lpstr>1.Принцип нищего.</vt:lpstr>
      <vt:lpstr>2.Принцип барина.</vt:lpstr>
      <vt:lpstr>3.Принцип равного.</vt:lpstr>
      <vt:lpstr>Основные правила общения с инвалидами.</vt:lpstr>
      <vt:lpstr>Правило № 1. Учитывать мнение.</vt:lpstr>
      <vt:lpstr>Правило № 2. Давать свободу.</vt:lpstr>
      <vt:lpstr>Правило № 3. Не нагнетать</vt:lpstr>
      <vt:lpstr>Правило №4. Не навязывать помощь.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«Коммуникативные основы социальной работы с людьми, имеющими нарушения опорно-двигательного аппарата»</dc:title>
  <dc:creator>777</dc:creator>
  <cp:lastModifiedBy>PC</cp:lastModifiedBy>
  <cp:revision>6</cp:revision>
  <dcterms:created xsi:type="dcterms:W3CDTF">2019-04-19T13:19:34Z</dcterms:created>
  <dcterms:modified xsi:type="dcterms:W3CDTF">2020-10-29T16:33:49Z</dcterms:modified>
</cp:coreProperties>
</file>