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32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4C4-BE86-4A2D-ADE4-E16D9BD0060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9A2C-5BEE-41D6-817F-761FF64A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2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4C4-BE86-4A2D-ADE4-E16D9BD0060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9A2C-5BEE-41D6-817F-761FF64A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4C4-BE86-4A2D-ADE4-E16D9BD0060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9A2C-5BEE-41D6-817F-761FF64A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1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4C4-BE86-4A2D-ADE4-E16D9BD0060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9A2C-5BEE-41D6-817F-761FF64A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3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4C4-BE86-4A2D-ADE4-E16D9BD0060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9A2C-5BEE-41D6-817F-761FF64A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3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4C4-BE86-4A2D-ADE4-E16D9BD0060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9A2C-5BEE-41D6-817F-761FF64A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4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4C4-BE86-4A2D-ADE4-E16D9BD0060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9A2C-5BEE-41D6-817F-761FF64A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2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4C4-BE86-4A2D-ADE4-E16D9BD0060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9A2C-5BEE-41D6-817F-761FF64A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9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4C4-BE86-4A2D-ADE4-E16D9BD0060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9A2C-5BEE-41D6-817F-761FF64A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4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4C4-BE86-4A2D-ADE4-E16D9BD0060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9A2C-5BEE-41D6-817F-761FF64A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3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4C4-BE86-4A2D-ADE4-E16D9BD0060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9A2C-5BEE-41D6-817F-761FF64A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5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37000">
              <a:schemeClr val="tx1"/>
            </a:gs>
            <a:gs pos="9000">
              <a:srgbClr val="FF7A00"/>
            </a:gs>
            <a:gs pos="22000">
              <a:srgbClr val="FF0300"/>
            </a:gs>
            <a:gs pos="100000">
              <a:srgbClr val="0A0399"/>
            </a:gs>
            <a:gs pos="27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E4C4-BE86-4A2D-ADE4-E16D9BD0060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9A2C-5BEE-41D6-817F-761FF64A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39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5038" y="260648"/>
            <a:ext cx="7509290" cy="2091528"/>
          </a:xfrm>
        </p:spPr>
        <p:txBody>
          <a:bodyPr>
            <a:noAutofit/>
          </a:bodyPr>
          <a:lstStyle/>
          <a:p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Эффективность убеждения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09120"/>
            <a:ext cx="2043312" cy="210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37000">
              <a:schemeClr val="tx1"/>
            </a:gs>
            <a:gs pos="9000">
              <a:srgbClr val="FF7A00"/>
            </a:gs>
            <a:gs pos="22000">
              <a:srgbClr val="FF0300"/>
            </a:gs>
            <a:gs pos="100000">
              <a:srgbClr val="0A0399"/>
            </a:gs>
            <a:gs pos="27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Надежность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45720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Выступающий оказывает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большее влияние, когда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слушатели думают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его 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прогнозы уже сбывались ранее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является 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непротиворечивой информации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buFont typeface="Arial" charset="0"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НО! если становится известно, что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ыступающий является 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ненадежной информации, степень доверия к его сообщениям падает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8611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Ангел\УНИВЕР\Социальная психология\Фото\beeline-s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1"/>
            <a:ext cx="4320480" cy="606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47667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знаменитостей приглашают в рекламу!!!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37000">
              <a:schemeClr val="tx1"/>
            </a:gs>
            <a:gs pos="9000">
              <a:srgbClr val="FF7A00"/>
            </a:gs>
            <a:gs pos="22000">
              <a:srgbClr val="FF0300"/>
            </a:gs>
            <a:gs pos="100000">
              <a:srgbClr val="0A0399"/>
            </a:gs>
            <a:gs pos="27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Привлекательность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7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очаровывающие аудиторию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Обаятельный 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Выступающий(зачастую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чем-то похожий на аудиторию) наиболее убедителен в случаях, когда большую роль играет субъективное мнение.</a:t>
            </a:r>
          </a:p>
          <a:p>
            <a:pPr>
              <a:lnSpc>
                <a:spcPct val="90000"/>
              </a:lnSpc>
            </a:pP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привлекательности:</a:t>
            </a:r>
          </a:p>
          <a:p>
            <a:pPr>
              <a:lnSpc>
                <a:spcPct val="90000"/>
              </a:lnSpc>
              <a:buFont typeface="Arial" charset="0"/>
              <a:buAutoNum type="arabicParenR"/>
            </a:pPr>
            <a:r>
              <a:rPr lang="ru-RU" sz="27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обаяние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(аргументы зачастую более убедительны, когда высказываются красивыми людьми или же знаменитостями)</a:t>
            </a:r>
          </a:p>
          <a:p>
            <a:pPr>
              <a:lnSpc>
                <a:spcPct val="90000"/>
              </a:lnSpc>
              <a:buFont typeface="Arial" charset="0"/>
              <a:buAutoNum type="arabicParenR"/>
            </a:pPr>
            <a:r>
              <a:rPr lang="ru-RU" sz="27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Подобие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(люди, похожие на нас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имеют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большее влияние)</a:t>
            </a:r>
          </a:p>
        </p:txBody>
      </p:sp>
    </p:spTree>
    <p:extLst>
      <p:ext uri="{BB962C8B-B14F-4D97-AF65-F5344CB8AC3E}">
        <p14:creationId xmlns:p14="http://schemas.microsoft.com/office/powerpoint/2010/main" val="3922507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Принадлежность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большинству или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меньшинству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большинства сильнее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влияние меньшинства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Влияние большинства – «внешнее» согласие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слушателя с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заявленной позицией.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меньшинства – подлинное согласие </a:t>
            </a:r>
            <a:r>
              <a:rPr 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приводит к быстрому согласию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слушателя с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позицией, а меньшинство – к отсроченному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выполнения.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подавляет анализ информации, а меньшинство – активизирует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90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Принадлежность к составу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группы или человек «внешний»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51520" y="2332037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Коммуникатор, являющийся членом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оказывает на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слушателя большее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влияние, чем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Выступающий со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2" descr="C:\Ангел\УНИВЕР\Социальная психология\Фото\little-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40100"/>
            <a:ext cx="4591050" cy="351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7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5893617" cy="212404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Особенности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30108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Характеристики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аудитории (слушателей)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характеристики (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интеллекта, знания, опыт контраргументации, непосредственный опыт взаимодействия)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самооценки и мотивационно-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потребностной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сферы (самооценка, «Я»-схема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характеристики(эмоциональное состояние)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черты (степень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самомониторинга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Когнитивные характеристики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97794"/>
          </a:xfrm>
        </p:spPr>
        <p:txBody>
          <a:bodyPr>
            <a:normAutofit/>
          </a:bodyPr>
          <a:lstStyle/>
          <a:p>
            <a:pPr marL="971550" lvl="1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интеллекта, знания, опыт контраргументации, непосредственный опыт взаимодействия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 для влияния.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выше интеллект, знания и опыт, тем сложнее на него «слепо» влиять.</a:t>
            </a:r>
            <a:r>
              <a:rPr lang="ru-RU" dirty="0" smtClean="0">
                <a:solidFill>
                  <a:schemeClr val="bg1"/>
                </a:solidFill>
              </a:rPr>
              <a:t>					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Особенности самооценки, ценностной и мотивационно-</a:t>
            </a:r>
            <a:r>
              <a:rPr lang="ru-RU" sz="3600" dirty="0" err="1" smtClean="0">
                <a:solidFill>
                  <a:schemeClr val="tx2"/>
                </a:solidFill>
              </a:rPr>
              <a:t>потребностной</a:t>
            </a:r>
            <a:r>
              <a:rPr lang="ru-RU" sz="3600" dirty="0" smtClean="0">
                <a:solidFill>
                  <a:schemeClr val="tx2"/>
                </a:solidFill>
              </a:rPr>
              <a:t> сферы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не способность людей защищать свои убеждения.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«Я»-схема.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себя по некоторым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чертам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категории знаний отражают то, что мы ожидаем,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определенных жизненных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накопленный прошлый опыт в различных жизненных ситуациях.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эффективны те сообщения, которые апеллируют к уже имеющееся у человека потребности. 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(часто используется в рекламе)</a:t>
            </a:r>
          </a:p>
        </p:txBody>
      </p:sp>
    </p:spTree>
    <p:extLst>
      <p:ext uri="{BB962C8B-B14F-4D97-AF65-F5344CB8AC3E}">
        <p14:creationId xmlns:p14="http://schemas.microsoft.com/office/powerpoint/2010/main" val="22924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296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на достижение/избегание неудачи</a:t>
            </a:r>
          </a:p>
          <a:p>
            <a:pPr marL="0"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Например, люди, мотивированные на достижение, больше интересуются особенностями продукции, говорящими о комфорте,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98525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мотивированные на избегание неудачи — говорящими о безопасности, защищенности.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20713"/>
            <a:ext cx="5543971" cy="564038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Убеждение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 вербального (словесного) влияния, который включает в себя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доводов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выстроенных по законам формальной логики и обосновывающих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некий тезис.</a:t>
            </a:r>
          </a:p>
          <a:p>
            <a:pPr indent="712788"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убеждение ведет к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изменению мировоззрения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129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слушателей (убеждаемых)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выражения ценностей</a:t>
            </a:r>
          </a:p>
          <a:p>
            <a:pPr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получить поддержку окружающих для достижения цели </a:t>
            </a:r>
          </a:p>
          <a:p>
            <a:pPr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Четкое осознание людьми своей̆ позиции затрудняет изменение их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и возможности убеждения.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Эмоциональные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характеристики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«Запугивание»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сообщения (испуг)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сообщении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последствия 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сообщение негативно эмоционально нагруженных слов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сообщение страшных изображений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страшных подзаголовков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8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Запугивание приводит 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привлечению внимания, ориентировочной реакции.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формированию менее сложного представления о проблеме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лучшему принятию сообщения. </a:t>
            </a:r>
          </a:p>
        </p:txBody>
      </p:sp>
    </p:spTree>
    <p:extLst>
      <p:ext uri="{BB962C8B-B14F-4D97-AF65-F5344CB8AC3E}">
        <p14:creationId xmlns:p14="http://schemas.microsoft.com/office/powerpoint/2010/main" val="12791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«Запугивание» эффективно при условиях аудитория: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страха: наибольшее влияние оказывает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 уровень страха.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еще не озабочена возможностью наступления негативных последствий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Реципиенты не задумываются о последствиях.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некомпетентна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аудитории входят люди, обладающие высокой̆ самооценкой̆.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авторитарна (склонна к некритичному подчинению власти, конформна и негативно относится к людям, которые отличаются от нее)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Реципиенты не уверены в своих аттитюдах относительно предмета обсуждения.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11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1274"/>
            <a:ext cx="8229600" cy="16673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Соотношение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убеждающего и убеждаемых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28633"/>
            <a:ext cx="8229600" cy="41503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сообщения повышается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случае, когда </a:t>
            </a:r>
            <a:r>
              <a:rPr 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слушатель рассматривает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как одного из его авторов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 descr="C:\Users\VAIO\Desktop\психо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00" y="3809568"/>
            <a:ext cx="4511620" cy="246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Сходство позиций коммуникатора и реципиента.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70664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содержание сообщения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 поведения слушателей,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выше его эффективность</a:t>
            </a:r>
          </a:p>
        </p:txBody>
      </p:sp>
      <p:pic>
        <p:nvPicPr>
          <p:cNvPr id="4098" name="Picture 2" descr="C:\Users\VAIO\Desktop\психо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30" y="3629455"/>
            <a:ext cx="3827823" cy="2867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5102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Сходство особенностей коммуникатора и аудитории.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00598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Большее влияние оказывает коммуникатор, которого аудитория считает похожим на себя</a:t>
            </a:r>
          </a:p>
        </p:txBody>
      </p:sp>
      <p:pic>
        <p:nvPicPr>
          <p:cNvPr id="5122" name="Picture 2" descr="C:\Users\VAIO\Desktop\психо\бизнес-ритор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186" y="3263614"/>
            <a:ext cx="4509735" cy="30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Шесть этапов в процессе убеждения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   Предъявление сообщения адресату (целевой группе)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Обращение внимания на сообщение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Понимание информации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Принятие вывода, диктуемого сообщением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Закрепление новой установки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Перевод установки в поведение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6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0" y="1331416"/>
            <a:ext cx="6316460" cy="217748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Особенности сообщения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891" y="2420158"/>
            <a:ext cx="3859992" cy="38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90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сообщения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сообщений (эффект первичности-вторичности)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временного интервала между первым и вторым сообщением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слушателя потребности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осмыслении информации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сообщения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Двухсторонние и односторонние сообщения (аргументация)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аргументов в сообщении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2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68313" y="620713"/>
            <a:ext cx="7632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indent="620713" algn="just"/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внушения </a:t>
            </a:r>
            <a:r>
              <a:rPr lang="ru-RU" sz="3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убеждение</a:t>
            </a: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основано на осмысленном принятии</a:t>
            </a: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человеком каких-либо </a:t>
            </a:r>
            <a:r>
              <a:rPr lang="ru-RU" sz="3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или идей</a:t>
            </a: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их анализе и оценке</a:t>
            </a: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заключение может быть сделано как самостоятельно, так и вслед за убеждающим, но в любом случае оно не воспринимается в готовом виде. </a:t>
            </a:r>
          </a:p>
          <a:p>
            <a:pPr algn="just"/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2" descr="C:\Ангел\УНИВЕР\Социальная психология\Фото\111main_fo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57" y="4143374"/>
            <a:ext cx="393541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6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323528" y="1340768"/>
            <a:ext cx="8229600" cy="5312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Риторические вопросы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Юмор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Метафоры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Визуальное изображение.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Неожиданные вопросы.</a:t>
            </a:r>
          </a:p>
        </p:txBody>
      </p:sp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можно использовать</a:t>
            </a:r>
          </a:p>
        </p:txBody>
      </p:sp>
    </p:spTree>
    <p:extLst>
      <p:ext uri="{BB962C8B-B14F-4D97-AF65-F5344CB8AC3E}">
        <p14:creationId xmlns:p14="http://schemas.microsoft.com/office/powerpoint/2010/main" val="7889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63544"/>
            <a:ext cx="5152237" cy="2280163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Способы убеждения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877" y="2505044"/>
            <a:ext cx="3661067" cy="3844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3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4862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Эвристическо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-систематическая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модель убеждения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собственных эмоций, мы как бы спрашиваем самих себя «Что я чувствую по отношению к этому?». А эти эмоции могут вызвать дополнительные проблемы.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необходимо быть уверенным в своих идеях или хотя бы не дать аудитории в этом усомниться.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рассуждение порождает уверенное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суждение, неточное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неожиданное сообщение требует дополнительного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размышления,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угрозу.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Будте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уверены!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Усиление личной позиции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Убеждая людей будьте готовы к контраргументации.  Продумайте заранее все доводы и выводы!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VAIO\Desktop\психо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00E1D3-17BB-42CF-B70F-95C5EB987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Конфликты и способы их преодоления</a:t>
            </a:r>
          </a:p>
        </p:txBody>
      </p:sp>
    </p:spTree>
    <p:extLst>
      <p:ext uri="{BB962C8B-B14F-4D97-AF65-F5344CB8AC3E}">
        <p14:creationId xmlns:p14="http://schemas.microsoft.com/office/powerpoint/2010/main" val="5523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Конфликт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039112"/>
          </a:xfrm>
        </p:spPr>
        <p:txBody>
          <a:bodyPr/>
          <a:lstStyle/>
          <a:p>
            <a:pPr>
              <a:buNone/>
            </a:pPr>
            <a:r>
              <a:rPr lang="ru-RU" dirty="0"/>
              <a:t>   </a:t>
            </a: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Конфликт - это столкновение двух противоположно направленных взглядов, мнений. 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284984"/>
            <a:ext cx="2952328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9892" y="5080584"/>
            <a:ext cx="252028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3284984"/>
            <a:ext cx="252028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604" y="3155484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выявить скрытые от глаз проблемы и процессы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3445549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ведут к изменениям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4305" y="525831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стимулируют активность людей</a:t>
            </a:r>
          </a:p>
        </p:txBody>
      </p:sp>
    </p:spTree>
    <p:extLst>
      <p:ext uri="{BB962C8B-B14F-4D97-AF65-F5344CB8AC3E}">
        <p14:creationId xmlns:p14="http://schemas.microsoft.com/office/powerpoint/2010/main" val="9519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Конфликтное общение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6333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общение, в основе которого лежат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или субъективные противоречия,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возникающие в процессе коммуникации, взаимодействия субъектов и восприятия ими друг друга.</a:t>
            </a:r>
          </a:p>
        </p:txBody>
      </p:sp>
      <p:pic>
        <p:nvPicPr>
          <p:cNvPr id="4" name="Рисунок 3" descr="konkurrierender_vergle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4720580" cy="28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40" y="188640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Конфликтное общение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365104"/>
            <a:ext cx="8229600" cy="170537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Конфликт межличностный— столкновение противоположных целей, мотивов, точек зрения интересов участников взаимодействия. </a:t>
            </a:r>
          </a:p>
          <a:p>
            <a:pPr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любого межличностного конфликта лежит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сложившаяся еще до его начала конфликтная ситуация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4" name="Рисунок 3" descr="84d0a253a344c211847b623c467b218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4568584" cy="24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Конфликтное общение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251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Конфликт внутригрупповой – конфликт между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микрогруппами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коллективе, личностью 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микрогруппой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личностью и всем коллективом. В нем проявляются:</a:t>
            </a:r>
          </a:p>
          <a:p>
            <a:pPr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противоположность целей оппонентов;</a:t>
            </a:r>
          </a:p>
          <a:p>
            <a:pPr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заинтересованность участников конфликта в сохранении или усилении своего социально-группового статуса; </a:t>
            </a:r>
          </a:p>
          <a:p>
            <a:pPr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неопределенность внутригруппового нормирования процесса взаимодействия.</a:t>
            </a:r>
          </a:p>
          <a:p>
            <a:pPr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Конфликты в личностно-эмоциональной сфере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66544"/>
            <a:ext cx="8229600" cy="43251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конфликтных личностей: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«Демонстративный»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«Ригидный»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«Педант»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«Бесконфликтный»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«Практик» </a:t>
            </a:r>
          </a:p>
        </p:txBody>
      </p:sp>
      <p:pic>
        <p:nvPicPr>
          <p:cNvPr id="4" name="Рисунок 3" descr="65515016_1287514636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204864"/>
            <a:ext cx="323705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404813"/>
            <a:ext cx="8497887" cy="529375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типа факторов, оказывающих влияние на эффективность убеждающего сообщения:</a:t>
            </a:r>
          </a:p>
          <a:p>
            <a:pPr>
              <a:buFontTx/>
              <a:buAutoNum type="arabicParenR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убеждающего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аудитории</a:t>
            </a:r>
          </a:p>
          <a:p>
            <a:pPr>
              <a:buFontTx/>
              <a:buAutoNum type="arabicParenR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особенностей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убеждающего и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убеждаемых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сообщения</a:t>
            </a:r>
          </a:p>
          <a:p>
            <a:pPr>
              <a:buFontTx/>
              <a:buAutoNum type="arabicParenR"/>
            </a:pP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кто </a:t>
            </a:r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сообщает, кому и каким способом?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Конфликты в личностно-эмоциональной сфере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43251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Роберт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Брэмсон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книге «Общение с трудными людьми» выделяет следующие типы трудных людей: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«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агрессист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«жалобщик»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«разгневанный ребенок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«максималист»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«молчун»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«тайный мститель»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«ложный альтруист»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«хронический обвинитель»</a:t>
            </a:r>
          </a:p>
        </p:txBody>
      </p:sp>
      <p:pic>
        <p:nvPicPr>
          <p:cNvPr id="4" name="Рисунок 3" descr="1_252201114236_23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068960"/>
            <a:ext cx="2280083" cy="31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4974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Таким образом, в конфликтной ситуации или в общении с трудным человеком вы должны попытаться увидеть в нем не только друга, но и лучшие качества, поскольку вы уже не сможете изменить ни систему его взглядов и ценностей, ни его психологические особенности и особенности его нервной системы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1858" y="18864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ea typeface="+mn-ea"/>
              </a:rPr>
              <a:t>Конфликты в личностно-эмоциональной сфере</a:t>
            </a:r>
          </a:p>
        </p:txBody>
      </p:sp>
      <p:pic>
        <p:nvPicPr>
          <p:cNvPr id="5" name="Рисунок 4" descr="sposoby_resheniya_socialnyh_konfliktov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700808"/>
            <a:ext cx="3581838" cy="20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77072"/>
            <a:ext cx="8640960" cy="2497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</a:t>
            </a:r>
          </a:p>
          <a:p>
            <a:endParaRPr lang="ru-RU" dirty="0"/>
          </a:p>
        </p:txBody>
      </p:sp>
      <p:pic>
        <p:nvPicPr>
          <p:cNvPr id="6" name="Рисунок 5" descr="508356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5" y="1124744"/>
            <a:ext cx="7191630" cy="48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87" y="260648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Соревнование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656" y="3212976"/>
            <a:ext cx="9036496" cy="364502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Соревнование – такой вид поведения в конфликте, в котором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стремится добиться удовлетворения своих интересов в ущерб интересам другого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Для такой стратегии характерен тип поведения, который образно можно представить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поведением акулы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 нападения. Этот тип поведения жестко ориентирован на победу, не считаясь с собственными затратами, что можно определить выражением «прет напролом».</a:t>
            </a:r>
          </a:p>
        </p:txBody>
      </p:sp>
      <p:pic>
        <p:nvPicPr>
          <p:cNvPr id="4" name="Рисунок 3" descr="shutterstock_105901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196752"/>
            <a:ext cx="3069893" cy="17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Тактические действия «Акулы»: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жестко контролирует действия противника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источники информации;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 постоянно и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преднамеренно давит на противника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 доступными средствами;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обман, хитрость, пытаясь завладеть положением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провоцирует противника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непродуманные шаги и ошибки;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 нежелание вступать в диалог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уверен в своей правоте, и эта уверенность переходит в самоуверенность.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620688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ea typeface="+mn-ea"/>
              </a:rPr>
              <a:t>Соревнование</a:t>
            </a:r>
          </a:p>
        </p:txBody>
      </p:sp>
      <p:pic>
        <p:nvPicPr>
          <p:cNvPr id="5" name="Рисунок 4" descr="shark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32656"/>
            <a:ext cx="2089415" cy="15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Приспособление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42545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такой способ поведения участника конфликта, при котором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готов поступиться своими интересами и уступить другому человеку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 того, чтобы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Стратегия улаживания в конфликте направлена на максимум во взаимоотношениях и минимум в постижении личных цепей. Основной принцип поведения:«Все, что Вы хотите – только давайте жить дружно» избежать противостояния. </a:t>
            </a:r>
          </a:p>
        </p:txBody>
      </p:sp>
      <p:pic>
        <p:nvPicPr>
          <p:cNvPr id="4" name="Рисунок 3" descr="4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12776"/>
            <a:ext cx="3510136" cy="26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4080586-474794-12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2940928" cy="4442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Приспособление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6059016" cy="465770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Тактические действия «Плюшевого Мишки»: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соглашательство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требованиями противника,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т.е. делает максимальные уступки;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постоянная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непритязания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победу или серьезное сопротивление;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потакает противнику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льстит.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Избегание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4974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Часто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стараются избежать обсуждения конфликтных вопросо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 отложить принятие сложного решения «на потом». В этом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человек не отстаивает собственные интерес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ы,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при этом не учитывает и интересы других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Тактический девиз «Черепахи» – «Оставьте мне немножко и не трогайте меня».</a:t>
            </a:r>
          </a:p>
        </p:txBody>
      </p:sp>
      <p:pic>
        <p:nvPicPr>
          <p:cNvPr id="4" name="Рисунок 3" descr="kak-peregit-krizis-v-semie-izmena-revn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268760"/>
            <a:ext cx="4254297" cy="283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Избегание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96" y="1542778"/>
            <a:ext cx="5976664" cy="47297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Тактические действия «Черепахи»: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отказывается вступать в диалог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применяя тактику демонстративного ухода;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избегает применения силовых приемов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игнорирует всю информацию от противника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доверяет фактам и не собирает их;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отрицает серьезность и остроту конфликта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матически медлит в принятии решений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всегда опаздывает, так как боится делать ответный ход. Это ситуация упущенных возможностей.</a:t>
            </a:r>
          </a:p>
        </p:txBody>
      </p:sp>
      <p:pic>
        <p:nvPicPr>
          <p:cNvPr id="4" name="Рисунок 3" descr="4e0f3382fd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48680"/>
            <a:ext cx="2132331" cy="15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Компромисс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2814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Компромисс 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частичное удовлетворение интересов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обеих сторон конфликта.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Для этой стратегии характерен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поведения лисы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сочетаются осторожность и хитрость. «Лиса» действует по принципу: «Я уступлю немного, если вы тоже готовы уступить». Взвешенность, сбалансированность и осторожность – основная установка этого типа поведения. </a:t>
            </a:r>
          </a:p>
        </p:txBody>
      </p:sp>
      <p:pic>
        <p:nvPicPr>
          <p:cNvPr id="4" name="Рисунок 3" descr="konsalting_v_sfere_nedvijim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810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Ангел\УНИВЕР\Социальная психология\Фото\41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7243"/>
          <a:stretch>
            <a:fillRect/>
          </a:stretch>
        </p:blipFill>
        <p:spPr bwMode="auto">
          <a:xfrm>
            <a:off x="0" y="0"/>
            <a:ext cx="939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7200900" cy="2259012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latin typeface="Calibri" charset="0"/>
              </a:rPr>
              <a:t>Особенности коммуникатора</a:t>
            </a:r>
          </a:p>
        </p:txBody>
      </p:sp>
    </p:spTree>
    <p:extLst>
      <p:ext uri="{BB962C8B-B14F-4D97-AF65-F5344CB8AC3E}">
        <p14:creationId xmlns:p14="http://schemas.microsoft.com/office/powerpoint/2010/main" val="14298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Компромисс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5410944" cy="48737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Тактические действия «Лисы»: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торгуется, любит людей, которые умеют торговаться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обман, лесть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подчеркивания не очень выраженных качеств у противника;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ориентирована на равенство в дележ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действует по принципу: «Всем сестрам –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серьгам».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257968109_dbe7feff93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0202" y="1772816"/>
            <a:ext cx="322379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00496"/>
            <a:ext cx="8229600" cy="285750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При выборе этой стратегии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стремиться разрешить конфликт таким образом, чтобы в выигрыше оказались все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не просто учитывает позицию другого участника, но и стремится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добится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другая сторона тоже была бы удовлетворена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принцип данной стратегии: «Давайте оставим взаимные обиды, я предпочитаю... А Вы?». </a:t>
            </a:r>
          </a:p>
        </p:txBody>
      </p:sp>
      <p:pic>
        <p:nvPicPr>
          <p:cNvPr id="4" name="Рисунок 3" descr="15039517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12776"/>
            <a:ext cx="3729236" cy="24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5400600" cy="494573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Тактические действия «Совы»: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 информацию о конфликте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сути проблемы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противнике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 подсчет своих ресурсов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ресурсов противника для выработки альтернативных предложений;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обсуждает конфликт открыто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боится разногласий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старается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опредметить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конфликт;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противник предлагает что-то здравое, разумное, то это принимается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b9dkyq8czf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84784"/>
            <a:ext cx="3491880" cy="41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Конфликтная ситуацию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4906888" cy="47297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ситуация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необходимое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возникновения конфликта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ᴨ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ȇрерастания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такой ситуации в конфликт, в динамику, необходимо внешнее воздействие, толчок или инцидент.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Muzhchina-i-zhenschina_ful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060848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570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Способы профилактики и разрешения конфликтов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94774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432000">
              <a:spcBef>
                <a:spcPts val="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Работа по устранения причин, приведших к конфликту, состоит из нескольких этапов: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описывается в общих чертах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выявляются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участники конфликта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ᴨȇречисление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потребностей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опасений, связанных с этой потребностью, всех основных участников конфликтного взаимодействия. </a:t>
            </a:r>
          </a:p>
          <a:p>
            <a:pPr marL="0" indent="432000">
              <a:spcBef>
                <a:spcPts val="0"/>
              </a:spcBef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86811752_3649429_0004wkc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6687" y="4941168"/>
            <a:ext cx="2078732" cy="17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Способы профилактики и разрешения конфликтов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стилей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конфликтной ситуации: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уклонение;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сглаживание;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принуждение;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компромисс;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решение проблемы.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thumb1589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348880"/>
            <a:ext cx="280299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разрешению конфликта: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проблему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категориях целей, а не решений.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После того, как проблема определена,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решения, которые приемлемы для обеих сторон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Сосредоточьте внимание на проблеме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на личных качествах другой стороны.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атмосферу доверия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увеличив взаимное влияние и обмен информацией.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Во время общения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положительное отношение друг к другу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проявляя симпатию и выслушивая мнение другой стороны, а также сводя к минимуму проявление гнева и угроз.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81552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3200" dirty="0">
                <a:solidFill>
                  <a:schemeClr val="tx1"/>
                </a:solidFill>
                <a:ea typeface="+mn-ea"/>
              </a:rPr>
              <a:t>Способы профилактики и разрешения конфликтов</a:t>
            </a:r>
          </a:p>
        </p:txBody>
      </p:sp>
      <p:pic>
        <p:nvPicPr>
          <p:cNvPr id="5" name="Рисунок 4" descr="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714952"/>
            <a:ext cx="1979712" cy="17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Конфликт, этические нормы общения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2814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Этические нормы служебных отношений базируются на общечеловеческих ценностях, нормах и правилах поведения, но имеют некоторые особенности.</a:t>
            </a:r>
            <a:endParaRPr 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Деловая этика в широком смысле - это совокупность этических принципов и норм, которыми должна руководствоваться деятельность организации, в сфере управления и предпринимательства.</a:t>
            </a:r>
            <a:endParaRPr 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10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6935" y="1715185"/>
            <a:ext cx="4019133" cy="191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Конфликт, этические нормы общения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78549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важно уметь вести себя в конфликтах руководителю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Важно помнить, что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уважают только тех руководителей, которые хвалят при всех, а выговаривают с глазу на гла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Никогда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жалуются на с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воих сотрудников и, если надо,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 их вину на себя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и открыто признают свои ошибки</a:t>
            </a:r>
          </a:p>
        </p:txBody>
      </p:sp>
      <p:pic>
        <p:nvPicPr>
          <p:cNvPr id="4" name="Рисунок 3" descr="595_1-300x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0418" y="1340768"/>
            <a:ext cx="2317737" cy="18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92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Конфликт, этические нормы общения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0256"/>
            <a:ext cx="8219256" cy="439705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условиях конфликта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1. Помните, что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конфликте у человека доминирует не разум, а эмоции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ведет к аффекту.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Осознайте значимость разрешения конфликта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себя. Это позволит перенести центр тяжести с отношений на проблему.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Ориентируйтесь на положительное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лучшее в человеке, тогда вы обязываете и его быть лучше.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Предложите собеседнику встать на ваше место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обвиняйте партнера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приписывайте только ему ответственность за возникшую ситуацию.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зависимо от результатов разрешения противоречий старайтесь не разрушить отношения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kanda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764704"/>
            <a:ext cx="2718074" cy="13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260350"/>
            <a:ext cx="8024813" cy="5509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особенности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выступающего (убеждающего)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</a:p>
          <a:p>
            <a:pPr>
              <a:buFontTx/>
              <a:buAutoNum type="arabicParenR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Искренность </a:t>
            </a:r>
          </a:p>
          <a:p>
            <a:pPr>
              <a:buFontTx/>
              <a:buAutoNum type="arabicParenR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</a:t>
            </a:r>
          </a:p>
          <a:p>
            <a:pPr>
              <a:buFontTx/>
              <a:buAutoNum type="arabicParenR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</a:t>
            </a:r>
          </a:p>
          <a:p>
            <a:pPr>
              <a:buFontTx/>
              <a:buAutoNum type="arabicParenR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принадлежность 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большинству или меньшинству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6)Принадлежность или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непринадлежность 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слушателей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2" descr="C:\Ангел\УНИВЕР\Социальная психология\Фото\318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95" y="812929"/>
            <a:ext cx="267017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4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отдельные составляющие  (характеристики) выступающего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Компетентность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628775"/>
            <a:ext cx="857885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AutoNum type="arabicParenR"/>
            </a:pP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коммуникатора </a:t>
            </a:r>
            <a:r>
              <a:rPr lang="ru-RU" sz="27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определенного профессионального опыта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(врач с 15-летним стажем) или его принадлежности к известной 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AutoNum type="arabicParenR"/>
            </a:pPr>
            <a:r>
              <a:rPr lang="ru-RU" sz="27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речи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(коммуникаторы с «сильным» стилем речи оцениваются 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слушателями как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компетентные, привлекательные и достойные доверия).</a:t>
            </a:r>
          </a:p>
          <a:p>
            <a:pPr>
              <a:lnSpc>
                <a:spcPct val="80000"/>
              </a:lnSpc>
              <a:buFont typeface="Arial" charset="0"/>
              <a:buAutoNum type="arabicParenR"/>
            </a:pPr>
            <a:r>
              <a:rPr lang="ru-RU" sz="27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статус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(чем выше соц. статус коммуникатора, тем выше оценка его компетентности)</a:t>
            </a:r>
          </a:p>
        </p:txBody>
      </p:sp>
    </p:spTree>
    <p:extLst>
      <p:ext uri="{BB962C8B-B14F-4D97-AF65-F5344CB8AC3E}">
        <p14:creationId xmlns:p14="http://schemas.microsoft.com/office/powerpoint/2010/main" val="32618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Искренность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Выступающий оказывает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влияние, когда аудитория воспринимает его как:</a:t>
            </a:r>
          </a:p>
          <a:p>
            <a:pPr>
              <a:lnSpc>
                <a:spcPct val="90000"/>
              </a:lnSpc>
              <a:buFont typeface="Arial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Говорящего 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искренне и честно</a:t>
            </a:r>
          </a:p>
          <a:p>
            <a:pPr>
              <a:lnSpc>
                <a:spcPct val="90000"/>
              </a:lnSpc>
              <a:buFont typeface="Arial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имеющего намерения убедить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слушателей</a:t>
            </a:r>
          </a:p>
          <a:p>
            <a:pPr>
              <a:lnSpc>
                <a:spcPct val="90000"/>
              </a:lnSpc>
              <a:buFont typeface="Arial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желающего решить свои </a:t>
            </a:r>
            <a:r>
              <a:rPr lang="ru-RU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собствееные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аудитории</a:t>
            </a:r>
          </a:p>
          <a:p>
            <a:pPr>
              <a:lnSpc>
                <a:spcPct val="90000"/>
              </a:lnSpc>
              <a:buFont typeface="Arial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Выражающего 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отношение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людям</a:t>
            </a:r>
          </a:p>
        </p:txBody>
      </p:sp>
    </p:spTree>
    <p:extLst>
      <p:ext uri="{BB962C8B-B14F-4D97-AF65-F5344CB8AC3E}">
        <p14:creationId xmlns:p14="http://schemas.microsoft.com/office/powerpoint/2010/main" val="24076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1092</Words>
  <Application>Microsoft Office PowerPoint</Application>
  <PresentationFormat>Экран (4:3)</PresentationFormat>
  <Paragraphs>228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Эффективность убеждения</vt:lpstr>
      <vt:lpstr>Презентация PowerPoint</vt:lpstr>
      <vt:lpstr>Презентация PowerPoint</vt:lpstr>
      <vt:lpstr>Презентация PowerPoint</vt:lpstr>
      <vt:lpstr>Особенности коммуникатора</vt:lpstr>
      <vt:lpstr>Презентация PowerPoint</vt:lpstr>
      <vt:lpstr>Рассмотрим отдельные составляющие  (характеристики) выступающего</vt:lpstr>
      <vt:lpstr>Компетентность</vt:lpstr>
      <vt:lpstr>Искренность</vt:lpstr>
      <vt:lpstr>Надежность</vt:lpstr>
      <vt:lpstr>Презентация PowerPoint</vt:lpstr>
      <vt:lpstr>Привлекательность</vt:lpstr>
      <vt:lpstr>Принадлежность к большинству или меньшинству</vt:lpstr>
      <vt:lpstr>Принадлежность к составу группы или человек «внешний»</vt:lpstr>
      <vt:lpstr>Особенности аудитории</vt:lpstr>
      <vt:lpstr>Характеристики аудитории (слушателей)</vt:lpstr>
      <vt:lpstr>Когнитивные характеристики</vt:lpstr>
      <vt:lpstr>Особенности самооценки, ценностной и мотивационно-потребностной сферы</vt:lpstr>
      <vt:lpstr>Презентация PowerPoint</vt:lpstr>
      <vt:lpstr>Презентация PowerPoint</vt:lpstr>
      <vt:lpstr>Эмоциональные характеристики</vt:lpstr>
      <vt:lpstr>Запугивание приводит к:</vt:lpstr>
      <vt:lpstr>«Запугивание» эффективно при условиях аудитория:</vt:lpstr>
      <vt:lpstr>Соотношение убеждающего и убеждаемых</vt:lpstr>
      <vt:lpstr>Сходство позиций коммуникатора и реципиента.  </vt:lpstr>
      <vt:lpstr>Сходство особенностей коммуникатора и аудитории.  </vt:lpstr>
      <vt:lpstr>  Шесть этапов в процессе убеждения </vt:lpstr>
      <vt:lpstr>Особенности сообщения</vt:lpstr>
      <vt:lpstr>Форма сообщения</vt:lpstr>
      <vt:lpstr>Что можно использовать</vt:lpstr>
      <vt:lpstr>Способы убеждения</vt:lpstr>
      <vt:lpstr>1. Эвристическо-систематическая модель убеждения </vt:lpstr>
      <vt:lpstr>Усиление личной позиции </vt:lpstr>
      <vt:lpstr>Конфликты и способы их преодоления</vt:lpstr>
      <vt:lpstr>Конфликт</vt:lpstr>
      <vt:lpstr>Конфликтное общение</vt:lpstr>
      <vt:lpstr>Конфликтное общение</vt:lpstr>
      <vt:lpstr>Конфликтное общение</vt:lpstr>
      <vt:lpstr>Конфликты в личностно-эмоциональной сфере</vt:lpstr>
      <vt:lpstr>Конфликты в личностно-эмоциональной сфере</vt:lpstr>
      <vt:lpstr>Презентация PowerPoint</vt:lpstr>
      <vt:lpstr> </vt:lpstr>
      <vt:lpstr>Соревнование</vt:lpstr>
      <vt:lpstr>Презентация PowerPoint</vt:lpstr>
      <vt:lpstr>Приспособление</vt:lpstr>
      <vt:lpstr>Приспособление</vt:lpstr>
      <vt:lpstr>Избегание</vt:lpstr>
      <vt:lpstr>Избегание</vt:lpstr>
      <vt:lpstr>Компромисс</vt:lpstr>
      <vt:lpstr>Компромисс</vt:lpstr>
      <vt:lpstr>Сотрудничество</vt:lpstr>
      <vt:lpstr>Сотрудничество</vt:lpstr>
      <vt:lpstr>Конфликтная ситуацию</vt:lpstr>
      <vt:lpstr>Способы профилактики и разрешения конфликтов </vt:lpstr>
      <vt:lpstr>Способы профилактики и разрешения конфликтов</vt:lpstr>
      <vt:lpstr>Презентация PowerPoint</vt:lpstr>
      <vt:lpstr>Конфликт, этические нормы общения</vt:lpstr>
      <vt:lpstr>Конфликт, этические нормы общения</vt:lpstr>
      <vt:lpstr>Конфликт, этические нормы общения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Эффективность убеждения</dc:title>
  <dc:creator>Ольга</dc:creator>
  <cp:lastModifiedBy>Ольга</cp:lastModifiedBy>
  <cp:revision>23</cp:revision>
  <dcterms:created xsi:type="dcterms:W3CDTF">2020-10-23T05:11:27Z</dcterms:created>
  <dcterms:modified xsi:type="dcterms:W3CDTF">2020-10-27T18:33:40Z</dcterms:modified>
</cp:coreProperties>
</file>