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1" r:id="rId6"/>
    <p:sldId id="274" r:id="rId7"/>
    <p:sldId id="262" r:id="rId8"/>
    <p:sldId id="263" r:id="rId9"/>
    <p:sldId id="264" r:id="rId10"/>
    <p:sldId id="276" r:id="rId11"/>
    <p:sldId id="272" r:id="rId12"/>
    <p:sldId id="270" r:id="rId13"/>
    <p:sldId id="271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лег.откл.</c:v>
                </c:pt>
              </c:strCache>
            </c:strRef>
          </c:tx>
          <c:invertIfNegative val="1"/>
          <c:dLbls>
            <c:dLblPos val="ctr"/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неконт.</c:v>
                </c:pt>
                <c:pt idx="1">
                  <c:v>тревога</c:v>
                </c:pt>
                <c:pt idx="2">
                  <c:v>дезадаптив.пов.</c:v>
                </c:pt>
                <c:pt idx="3">
                  <c:v>депрессия</c:v>
                </c:pt>
                <c:pt idx="4">
                  <c:v>гиперак./расторм.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11</c:v>
                </c:pt>
                <c:pt idx="1">
                  <c:v>9</c:v>
                </c:pt>
                <c:pt idx="2">
                  <c:v>1</c:v>
                </c:pt>
                <c:pt idx="3">
                  <c:v>10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выраж.откл.</c:v>
                </c:pt>
              </c:strCache>
            </c:strRef>
          </c:tx>
          <c:invertIfNegative val="1"/>
          <c:dLbls>
            <c:dLblPos val="ctr"/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неконт.</c:v>
                </c:pt>
                <c:pt idx="1">
                  <c:v>тревога</c:v>
                </c:pt>
                <c:pt idx="2">
                  <c:v>дезадаптив.пов.</c:v>
                </c:pt>
                <c:pt idx="3">
                  <c:v>депрессия</c:v>
                </c:pt>
                <c:pt idx="4">
                  <c:v>гиперак./расторм.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13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 откл.</c:v>
                </c:pt>
              </c:strCache>
            </c:strRef>
          </c:tx>
          <c:invertIfNegative val="1"/>
          <c:dLbls>
            <c:dLblPos val="ctr"/>
            <c:showLegendKey val="1"/>
            <c:showVal val="1"/>
            <c:showCatName val="1"/>
            <c:showSerName val="1"/>
            <c:showPercent val="1"/>
            <c:showBubbleSize val="1"/>
            <c:showLeaderLines val="0"/>
          </c:dLbls>
          <c:cat>
            <c:strRef>
              <c:f>Лист1!$A$2:$A$6</c:f>
              <c:strCache>
                <c:ptCount val="5"/>
                <c:pt idx="0">
                  <c:v>неконт.</c:v>
                </c:pt>
                <c:pt idx="1">
                  <c:v>тревога</c:v>
                </c:pt>
                <c:pt idx="2">
                  <c:v>дезадаптив.пов.</c:v>
                </c:pt>
                <c:pt idx="3">
                  <c:v>депрессия</c:v>
                </c:pt>
                <c:pt idx="4">
                  <c:v>гиперак./расторм.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887232"/>
        <c:axId val="235897216"/>
      </c:barChart>
      <c:catAx>
        <c:axId val="23588723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235897216"/>
        <c:crosses val="autoZero"/>
        <c:auto val="1"/>
        <c:lblAlgn val="ctr"/>
        <c:lblOffset val="100"/>
        <c:noMultiLvlLbl val="1"/>
      </c:catAx>
      <c:valAx>
        <c:axId val="23589721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235887232"/>
        <c:crosses val="autoZero"/>
        <c:crossBetween val="between"/>
      </c:valAx>
    </c:plotArea>
    <c:legend>
      <c:legendPos val="r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DA806-BF82-4AF7-A599-2DA3A044E435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4E61C-B5A9-44E2-9B30-17CB95558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234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4E61C-B5A9-44E2-9B30-17CB955583B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Групповые формы психологической 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коррекции </a:t>
            </a:r>
            <a:r>
              <a:rPr lang="ru-RU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людей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нарушениями в развитии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2.2. Анализ результатов исследования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9286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Основными направлениями психологической коррекции эмоциональных нарушений являются: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28596" y="3857628"/>
            <a:ext cx="3643338" cy="98583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– смягчение эмоционального дискомфорта у </a:t>
            </a:r>
            <a:r>
              <a:rPr lang="ru-RU" sz="1600" b="1" dirty="0" smtClean="0"/>
              <a:t>людей;</a:t>
            </a:r>
            <a:endParaRPr lang="ru-RU" sz="1600" b="1" dirty="0" smtClean="0"/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714348" y="5000636"/>
            <a:ext cx="3429024" cy="121444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– повышение их активности и самостоятельности</a:t>
            </a:r>
            <a:r>
              <a:rPr lang="ru-RU" dirty="0" smtClean="0"/>
              <a:t>; </a:t>
            </a:r>
          </a:p>
        </p:txBody>
      </p:sp>
      <p:sp>
        <p:nvSpPr>
          <p:cNvPr id="6" name="Овал 5"/>
          <p:cNvSpPr/>
          <p:nvPr/>
        </p:nvSpPr>
        <p:spPr>
          <a:xfrm>
            <a:off x="4643438" y="1571612"/>
            <a:ext cx="3786214" cy="350046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– устранение вторичных личностных реакций, обусловленных эмоциональными нарушениями, такими, как </a:t>
            </a:r>
            <a:r>
              <a:rPr lang="ru-RU" sz="1600" b="1" dirty="0" smtClean="0">
                <a:solidFill>
                  <a:schemeClr val="tx1"/>
                </a:solidFill>
              </a:rPr>
              <a:t>агрессивность, повышенная возбудимость, тревожная мнительность </a:t>
            </a:r>
            <a:r>
              <a:rPr lang="ru-RU" sz="1600" b="1" dirty="0" smtClean="0"/>
              <a:t>и др.;</a:t>
            </a:r>
          </a:p>
        </p:txBody>
      </p:sp>
      <p:sp>
        <p:nvSpPr>
          <p:cNvPr id="7" name="Овал 6"/>
          <p:cNvSpPr/>
          <p:nvPr/>
        </p:nvSpPr>
        <p:spPr>
          <a:xfrm>
            <a:off x="214282" y="1357298"/>
            <a:ext cx="4071966" cy="228601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– коррекция самооценки, уровня самосознания, формирование эмоциональной устойчивости и </a:t>
            </a:r>
            <a:r>
              <a:rPr lang="ru-RU" b="1" dirty="0" err="1" smtClean="0">
                <a:solidFill>
                  <a:schemeClr val="bg1"/>
                </a:solidFill>
              </a:rPr>
              <a:t>саморегуляции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Глава 3. Групповые формы психологической коррекции </a:t>
            </a:r>
            <a:r>
              <a:rPr lang="ru-RU" sz="2400" dirty="0" smtClean="0"/>
              <a:t>людей </a:t>
            </a:r>
            <a:r>
              <a:rPr lang="ru-RU" sz="2400" dirty="0" smtClean="0"/>
              <a:t>с нарушениями интеллекта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800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785786" y="1428736"/>
            <a:ext cx="7358114" cy="1000132"/>
          </a:xfrm>
          <a:prstGeom prst="downArrow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Атипичное поведние, эмоциональные неблагополучия, выраженные колебания работоспособности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546" y="2500306"/>
            <a:ext cx="4286280" cy="9286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Предметно-практические манипуляции</a:t>
            </a:r>
          </a:p>
          <a:p>
            <a:pPr algn="ctr"/>
            <a:r>
              <a:rPr lang="ru-RU" dirty="0" smtClean="0"/>
              <a:t>Рисование, лепка, аппликации</a:t>
            </a:r>
            <a:endParaRPr lang="ru-RU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785786" y="3571876"/>
            <a:ext cx="2643206" cy="107157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Цель коррекции в рамках поведенческого подхода </a:t>
            </a:r>
            <a:endParaRPr lang="ru-RU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3643306" y="3571876"/>
            <a:ext cx="4857784" cy="185738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Приобретение новых реакций, направленных на формирование адаптивных форм поведения, или угасание, торможение имеющихся </a:t>
            </a:r>
            <a:r>
              <a:rPr lang="ru-RU" dirty="0" err="1" smtClean="0"/>
              <a:t>дезадаптивных</a:t>
            </a:r>
            <a:r>
              <a:rPr lang="ru-RU" dirty="0" smtClean="0"/>
              <a:t> форм поведения.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29058" y="5429264"/>
            <a:ext cx="385765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Психорегулирующие тренировки в форме групповых занятий.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Итог: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071934" y="1714488"/>
            <a:ext cx="107157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429256" y="1643050"/>
            <a:ext cx="3491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индивидуальный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подход.</a:t>
            </a:r>
          </a:p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858016" y="2143116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072198" y="3071810"/>
            <a:ext cx="24218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Результаты.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786578" y="3643314"/>
            <a:ext cx="64294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14678" y="4286256"/>
            <a:ext cx="4643470" cy="17145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 занятия.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Список литературы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Выготский</a:t>
            </a:r>
            <a:r>
              <a:rPr lang="ru-RU" dirty="0" smtClean="0"/>
              <a:t>, Л.С. Избранные психологические исследования [Текст] / Л. С. </a:t>
            </a:r>
            <a:r>
              <a:rPr lang="ru-RU" dirty="0" err="1" smtClean="0"/>
              <a:t>Выготский</a:t>
            </a:r>
            <a:r>
              <a:rPr lang="ru-RU" dirty="0" smtClean="0"/>
              <a:t> - М.: 1956.- 519 </a:t>
            </a:r>
          </a:p>
          <a:p>
            <a:pPr lvl="0"/>
            <a:r>
              <a:rPr lang="ru-RU" dirty="0" smtClean="0"/>
              <a:t>Гальперин,  П. Я. Экспериментальное формирование внимания [Текст] /  П.Я. Гальперин, С.Л. </a:t>
            </a:r>
            <a:r>
              <a:rPr lang="ru-RU" dirty="0" err="1" smtClean="0"/>
              <a:t>Кобыльницкая</a:t>
            </a:r>
            <a:r>
              <a:rPr lang="ru-RU" dirty="0" smtClean="0"/>
              <a:t> - МГУ, 1974.-102 с.</a:t>
            </a:r>
          </a:p>
          <a:p>
            <a:pPr lvl="0"/>
            <a:r>
              <a:rPr lang="ru-RU" dirty="0" err="1" smtClean="0"/>
              <a:t>Гринвальд</a:t>
            </a:r>
            <a:r>
              <a:rPr lang="ru-RU" dirty="0" smtClean="0"/>
              <a:t>, Г. Знаменитые случаи из практики психоанализа /Сборник. [Текст]/Г. </a:t>
            </a:r>
            <a:r>
              <a:rPr lang="ru-RU" dirty="0" err="1" smtClean="0"/>
              <a:t>Гринвальд</a:t>
            </a:r>
            <a:r>
              <a:rPr lang="ru-RU" dirty="0" smtClean="0"/>
              <a:t> - М.: «</a:t>
            </a:r>
            <a:r>
              <a:rPr lang="ru-RU" dirty="0" err="1" smtClean="0"/>
              <a:t>REFL-book</a:t>
            </a:r>
            <a:r>
              <a:rPr lang="ru-RU" dirty="0" smtClean="0"/>
              <a:t>», 1995. - 288 с. </a:t>
            </a:r>
          </a:p>
          <a:p>
            <a:pPr lvl="0"/>
            <a:r>
              <a:rPr lang="ru-RU" dirty="0" err="1" smtClean="0"/>
              <a:t>Забрамная</a:t>
            </a:r>
            <a:r>
              <a:rPr lang="ru-RU" dirty="0" smtClean="0"/>
              <a:t>, С.Д. Отбор умственно отсталых детей в специальные учреждения: учеб. пособие для студентов </a:t>
            </a:r>
            <a:r>
              <a:rPr lang="ru-RU" dirty="0" err="1" smtClean="0"/>
              <a:t>дефектол</a:t>
            </a:r>
            <a:r>
              <a:rPr lang="ru-RU" dirty="0" smtClean="0"/>
              <a:t>. </a:t>
            </a:r>
            <a:r>
              <a:rPr lang="ru-RU" dirty="0" err="1" smtClean="0"/>
              <a:t>фак</a:t>
            </a:r>
            <a:r>
              <a:rPr lang="ru-RU" dirty="0" smtClean="0"/>
              <a:t>. </a:t>
            </a:r>
            <a:r>
              <a:rPr lang="ru-RU" dirty="0" err="1" smtClean="0"/>
              <a:t>пед</a:t>
            </a:r>
            <a:r>
              <a:rPr lang="ru-RU" dirty="0" smtClean="0"/>
              <a:t>. </a:t>
            </a:r>
            <a:r>
              <a:rPr lang="ru-RU" dirty="0" err="1" smtClean="0"/>
              <a:t>ин-тов</a:t>
            </a:r>
            <a:r>
              <a:rPr lang="ru-RU" dirty="0" smtClean="0"/>
              <a:t>[Текст] / С.Д. </a:t>
            </a:r>
            <a:r>
              <a:rPr lang="ru-RU" dirty="0" err="1" smtClean="0"/>
              <a:t>Забрамная</a:t>
            </a:r>
            <a:r>
              <a:rPr lang="ru-RU" b="1" dirty="0" smtClean="0"/>
              <a:t> - </a:t>
            </a:r>
            <a:r>
              <a:rPr lang="ru-RU" dirty="0" smtClean="0"/>
              <a:t>М.: Просвещение, 1988. - 94 с. </a:t>
            </a:r>
            <a:endParaRPr lang="ru-RU" b="1" dirty="0" smtClean="0"/>
          </a:p>
          <a:p>
            <a:pPr lvl="0"/>
            <a:r>
              <a:rPr lang="ru-RU" dirty="0" err="1" smtClean="0"/>
              <a:t>Мамайчук</a:t>
            </a:r>
            <a:r>
              <a:rPr lang="ru-RU" dirty="0" smtClean="0"/>
              <a:t>, И.И. </a:t>
            </a:r>
            <a:r>
              <a:rPr lang="ru-RU" dirty="0" err="1" smtClean="0"/>
              <a:t>Психокоррекционные</a:t>
            </a:r>
            <a:r>
              <a:rPr lang="ru-RU" dirty="0" smtClean="0"/>
              <a:t> технологии для детей с проблемами в развитии [Текст] / И.И. </a:t>
            </a:r>
            <a:r>
              <a:rPr lang="ru-RU" dirty="0" err="1" smtClean="0"/>
              <a:t>Мамайчук</a:t>
            </a:r>
            <a:r>
              <a:rPr lang="ru-RU" dirty="0" smtClean="0"/>
              <a:t>. – СПб.: Речь, 2004. – 400 с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Актуальность.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Много </a:t>
            </a:r>
            <a:r>
              <a:rPr lang="ru-RU" dirty="0" smtClean="0"/>
              <a:t>людей</a:t>
            </a:r>
            <a:r>
              <a:rPr lang="ru-RU" dirty="0" smtClean="0"/>
              <a:t> </a:t>
            </a:r>
            <a:r>
              <a:rPr lang="ru-RU" dirty="0" smtClean="0"/>
              <a:t>с нарушениями в развитии.</a:t>
            </a:r>
          </a:p>
          <a:p>
            <a:endParaRPr lang="ru-RU" dirty="0" smtClean="0"/>
          </a:p>
          <a:p>
            <a:r>
              <a:rPr lang="ru-RU" dirty="0" smtClean="0"/>
              <a:t> Им нужна квалифицированная помощь.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071934" y="2143116"/>
            <a:ext cx="785818" cy="78581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Цель исследования: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76886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Изучить специфику и особенности групповых форм психологической коррекции детей с нарушением интеллекта.</a:t>
            </a:r>
          </a:p>
          <a:p>
            <a:pPr algn="ctr">
              <a:buNone/>
            </a:pPr>
            <a:r>
              <a:rPr lang="ru-RU" dirty="0" smtClean="0"/>
              <a:t>Задачи:</a:t>
            </a:r>
          </a:p>
          <a:p>
            <a:pPr algn="ctr"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428860" y="2857496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108447" y="3464719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429256" y="2857496"/>
            <a:ext cx="928694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00034" y="3286124"/>
            <a:ext cx="2571768" cy="214314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Проанализировать специфику групповых форм психологической коррекции детей с нарушением интеллекта.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000760" y="3429000"/>
            <a:ext cx="2571768" cy="214314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Определить эффективность использования групповых форм психологической коррекции.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214678" y="3857628"/>
            <a:ext cx="2571768" cy="214314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Выявить особенности психического развития детей с нарушением интеллекта.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Объект исследования</a:t>
            </a:r>
            <a:r>
              <a:rPr lang="ru-RU" dirty="0" smtClean="0"/>
              <a:t>: психологическая коррекция.</a:t>
            </a:r>
          </a:p>
          <a:p>
            <a:r>
              <a:rPr lang="ru-RU" b="1" dirty="0" smtClean="0"/>
              <a:t>Предмет исследования</a:t>
            </a:r>
            <a:r>
              <a:rPr lang="ru-RU" dirty="0" smtClean="0"/>
              <a:t>: специфика групповых форм психологической коррекции </a:t>
            </a:r>
            <a:r>
              <a:rPr lang="ru-RU" dirty="0" smtClean="0"/>
              <a:t>людей </a:t>
            </a:r>
            <a:r>
              <a:rPr lang="ru-RU" dirty="0" smtClean="0"/>
              <a:t>с нарушением интеллекта.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92869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solidFill>
                  <a:schemeClr val="bg1"/>
                </a:solidFill>
              </a:rPr>
              <a:t/>
            </a:r>
            <a:br>
              <a:rPr lang="ru-RU" sz="2200" dirty="0" smtClean="0">
                <a:solidFill>
                  <a:schemeClr val="bg1"/>
                </a:solidFill>
              </a:rPr>
            </a:br>
            <a:r>
              <a:rPr lang="ru-RU" sz="2700" b="1" dirty="0" smtClean="0">
                <a:solidFill>
                  <a:schemeClr val="bg1"/>
                </a:solidFill>
              </a:rPr>
              <a:t>1.1.Особенности психического развития </a:t>
            </a:r>
            <a:r>
              <a:rPr lang="ru-RU" sz="2700" b="1" dirty="0" smtClean="0">
                <a:solidFill>
                  <a:schemeClr val="bg1"/>
                </a:solidFill>
              </a:rPr>
              <a:t>людей </a:t>
            </a:r>
            <a:r>
              <a:rPr lang="ru-RU" sz="2700" b="1" dirty="0" smtClean="0">
                <a:solidFill>
                  <a:schemeClr val="bg1"/>
                </a:solidFill>
              </a:rPr>
              <a:t>с нарушением интеллекта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5007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1571612"/>
            <a:ext cx="3143272" cy="12144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/>
              <a:t>Несформированность</a:t>
            </a:r>
            <a:r>
              <a:rPr lang="ru-RU" sz="2000" b="1" dirty="0" smtClean="0"/>
              <a:t> познавательной сферы</a:t>
            </a:r>
          </a:p>
          <a:p>
            <a:pPr algn="ctr"/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71612"/>
            <a:ext cx="2286016" cy="12144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Плохо развита речь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1571612"/>
            <a:ext cx="2643206" cy="11430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Существенное недоразвитие моторики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3000372"/>
            <a:ext cx="3143272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Отсутствие активности</a:t>
            </a:r>
          </a:p>
          <a:p>
            <a:pPr algn="ctr"/>
            <a:r>
              <a:rPr lang="ru-RU" sz="2000" b="1" dirty="0" smtClean="0"/>
              <a:t>к:</a:t>
            </a:r>
          </a:p>
          <a:p>
            <a:pPr algn="ctr"/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H="1">
            <a:off x="5929322" y="321468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28596" y="3143248"/>
            <a:ext cx="192882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предметной, игровой деятельности</a:t>
            </a:r>
          </a:p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3000364" y="4071942"/>
            <a:ext cx="278608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явлениям окружающего мира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2357422" y="328612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6215074" y="3071810"/>
            <a:ext cx="214314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социальным явлениям 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4144166" y="378539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Левая фигурная скобка 21"/>
          <p:cNvSpPr/>
          <p:nvPr/>
        </p:nvSpPr>
        <p:spPr>
          <a:xfrm rot="16200000">
            <a:off x="3893338" y="1535892"/>
            <a:ext cx="1428761" cy="7358113"/>
          </a:xfrm>
          <a:prstGeom prst="leftBrace">
            <a:avLst>
              <a:gd name="adj1" fmla="val 8333"/>
              <a:gd name="adj2" fmla="val 4805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3" name="TextBox 22"/>
          <p:cNvSpPr txBox="1"/>
          <p:nvPr/>
        </p:nvSpPr>
        <p:spPr>
          <a:xfrm>
            <a:off x="1500166" y="6000768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Носят стойкий характер             нуждаются в коррекции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143372" y="621508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857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700" dirty="0" smtClean="0"/>
              <a:t>1.2	Специфика групповых форм коррекционной работы с </a:t>
            </a:r>
            <a:r>
              <a:rPr lang="ru-RU" sz="2700" dirty="0" smtClean="0"/>
              <a:t>людьми </a:t>
            </a:r>
            <a:r>
              <a:rPr lang="ru-RU" sz="2700" dirty="0" smtClean="0"/>
              <a:t>с нарушением интеллекта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ru-RU" sz="2400" dirty="0" smtClean="0"/>
              <a:t>Положительные стороны и </a:t>
            </a:r>
            <a:r>
              <a:rPr lang="ru-RU" sz="2400" dirty="0" smtClean="0">
                <a:solidFill>
                  <a:srgbClr val="FF0000"/>
                </a:solidFill>
              </a:rPr>
              <a:t>специфика </a:t>
            </a:r>
            <a:r>
              <a:rPr lang="ru-RU" sz="2400" dirty="0" smtClean="0"/>
              <a:t>групповой формы коррекционной работы: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</a:rPr>
              <a:t>Дополнительные</a:t>
            </a:r>
            <a:r>
              <a:rPr lang="ru-RU" sz="2000" b="1" u="sng" dirty="0" smtClean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стимулы;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</a:rPr>
              <a:t>Психологическая защищенность;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</a:rPr>
              <a:t> Группа помогает человеку более глубоко раскрыться;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</a:rPr>
              <a:t>Группа стимулирует появление и закрепление у индивида новых форм адаптивного межличностного поведения;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</a:rPr>
              <a:t>Сравнение себя с другими.</a:t>
            </a:r>
          </a:p>
          <a:p>
            <a:pPr marL="514350" indent="-514350" algn="ctr">
              <a:buNone/>
            </a:pPr>
            <a:r>
              <a:rPr lang="ru-RU" b="1" dirty="0" smtClean="0"/>
              <a:t>Ведущая деятельность в групповой </a:t>
            </a:r>
            <a:r>
              <a:rPr lang="ru-RU" b="1" dirty="0" err="1" smtClean="0"/>
              <a:t>психокоррекции</a:t>
            </a:r>
            <a:r>
              <a:rPr lang="ru-RU" b="1" dirty="0" smtClean="0"/>
              <a:t>        игровые методы.</a:t>
            </a:r>
            <a:endParaRPr lang="ru-RU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4500562" y="5143512"/>
            <a:ext cx="571504" cy="28575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ГЛАВА </a:t>
            </a:r>
            <a:r>
              <a:rPr lang="en-US" sz="3600" b="1" dirty="0" smtClean="0"/>
              <a:t>II</a:t>
            </a:r>
            <a:r>
              <a:rPr lang="ru-RU" sz="3600" b="1" dirty="0" smtClean="0"/>
              <a:t>. Эмпирическое исследование атипичного поведения </a:t>
            </a:r>
            <a:r>
              <a:rPr lang="ru-RU" sz="3600" b="1" dirty="0" smtClean="0"/>
              <a:t>людей </a:t>
            </a:r>
            <a:r>
              <a:rPr lang="ru-RU" sz="3600" b="1" dirty="0" smtClean="0"/>
              <a:t>с нарушением интеллекта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2.1. Организация и методы исследования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Основная цель исследования </a:t>
            </a:r>
            <a:r>
              <a:rPr lang="ru-RU" dirty="0" smtClean="0"/>
              <a:t>– изучить эмоциональную сферу дошкольников с нарушением интеллекта.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Задачи исследования:</a:t>
            </a:r>
          </a:p>
          <a:p>
            <a:pPr lvl="0"/>
            <a:r>
              <a:rPr lang="ru-RU" dirty="0" smtClean="0"/>
              <a:t>Провести исследование атипичного поведения </a:t>
            </a:r>
            <a:r>
              <a:rPr lang="ru-RU" dirty="0" smtClean="0"/>
              <a:t>людей </a:t>
            </a:r>
            <a:r>
              <a:rPr lang="ru-RU" dirty="0" err="1" smtClean="0"/>
              <a:t>любовог</a:t>
            </a:r>
            <a:r>
              <a:rPr lang="ru-RU" dirty="0" err="1" smtClean="0"/>
              <a:t>о</a:t>
            </a:r>
            <a:r>
              <a:rPr lang="ru-RU" dirty="0" smtClean="0"/>
              <a:t> </a:t>
            </a:r>
            <a:r>
              <a:rPr lang="ru-RU" dirty="0" smtClean="0"/>
              <a:t>возраста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Проанализировать результаты исследования.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Испытуемые.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 исследовании принимали участие 15 </a:t>
            </a:r>
            <a:r>
              <a:rPr lang="ru-RU" dirty="0" smtClean="0"/>
              <a:t>людей в </a:t>
            </a:r>
            <a:r>
              <a:rPr lang="ru-RU" dirty="0" smtClean="0"/>
              <a:t>возрасте </a:t>
            </a:r>
            <a:r>
              <a:rPr lang="ru-RU" dirty="0" smtClean="0"/>
              <a:t>15-18 лет. </a:t>
            </a:r>
            <a:endParaRPr lang="ru-RU" dirty="0" smtClean="0"/>
          </a:p>
          <a:p>
            <a:r>
              <a:rPr lang="ru-RU" dirty="0" smtClean="0"/>
              <a:t>У всех 15 </a:t>
            </a:r>
            <a:r>
              <a:rPr lang="ru-RU" dirty="0" err="1" smtClean="0"/>
              <a:t>люлей</a:t>
            </a:r>
            <a:r>
              <a:rPr lang="ru-RU" dirty="0" smtClean="0"/>
              <a:t> умеренная </a:t>
            </a:r>
            <a:r>
              <a:rPr lang="ru-RU" dirty="0" smtClean="0"/>
              <a:t>умственная отсталость, которая сочетается с диагнозами РАС, ДЦП, гидроцефалия, синдром  Дауна.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Методика А.М. </a:t>
            </a:r>
            <a:r>
              <a:rPr lang="ru-RU" dirty="0" err="1" smtClean="0"/>
              <a:t>Kазьмина</a:t>
            </a:r>
            <a:r>
              <a:rPr lang="ru-RU" dirty="0" smtClean="0"/>
              <a:t>, Н.А. </a:t>
            </a:r>
            <a:r>
              <a:rPr lang="ru-RU" dirty="0" err="1" smtClean="0"/>
              <a:t>Коновко</a:t>
            </a:r>
            <a:r>
              <a:rPr lang="ru-RU" dirty="0" smtClean="0"/>
              <a:t>, О.Г. Сальниковой, Е.К. </a:t>
            </a:r>
            <a:r>
              <a:rPr lang="ru-RU" dirty="0" err="1" smtClean="0"/>
              <a:t>Тупициной</a:t>
            </a:r>
            <a:r>
              <a:rPr lang="ru-RU" dirty="0" smtClean="0"/>
              <a:t>, Е.В. Фединой «Шкала эмоционального неблагополучия и </a:t>
            </a:r>
            <a:r>
              <a:rPr lang="ru-RU" dirty="0" err="1" smtClean="0"/>
              <a:t>атипичного</a:t>
            </a:r>
            <a:r>
              <a:rPr lang="ru-RU" dirty="0" smtClean="0"/>
              <a:t> поведения» (</a:t>
            </a:r>
            <a:r>
              <a:rPr lang="ru-RU" dirty="0" err="1" smtClean="0"/>
              <a:t>опросник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В структуру </a:t>
            </a:r>
            <a:r>
              <a:rPr lang="ru-RU" dirty="0" err="1" smtClean="0"/>
              <a:t>опросника</a:t>
            </a:r>
            <a:r>
              <a:rPr lang="ru-RU" dirty="0" smtClean="0"/>
              <a:t> вошли 5 </a:t>
            </a:r>
            <a:r>
              <a:rPr lang="ru-RU" dirty="0" err="1" smtClean="0"/>
              <a:t>субшкал</a:t>
            </a:r>
            <a:r>
              <a:rPr lang="ru-RU" dirty="0" smtClean="0"/>
              <a:t>: «неконтактность», «тревога», «депрессия», «</a:t>
            </a:r>
            <a:r>
              <a:rPr lang="ru-RU" dirty="0" err="1" smtClean="0"/>
              <a:t>дезадаптивное</a:t>
            </a:r>
            <a:r>
              <a:rPr lang="ru-RU" dirty="0" smtClean="0"/>
              <a:t> поведение», «</a:t>
            </a:r>
            <a:r>
              <a:rPr lang="ru-RU" dirty="0" err="1" smtClean="0"/>
              <a:t>гиперактивность</a:t>
            </a:r>
            <a:r>
              <a:rPr lang="ru-RU" dirty="0" smtClean="0"/>
              <a:t>/ расторможенность», в каждой по 5 пунктов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554</Words>
  <Application>Microsoft Office PowerPoint</Application>
  <PresentationFormat>Экран (4:3)</PresentationFormat>
  <Paragraphs>96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Групповые формы психологической коррекции людей с нарушениями в развитии   </vt:lpstr>
      <vt:lpstr>Актуальность. </vt:lpstr>
      <vt:lpstr>Цель исследования:</vt:lpstr>
      <vt:lpstr>Презентация PowerPoint</vt:lpstr>
      <vt:lpstr>     1.1.Особенности психического развития людей с нарушением интеллекта   </vt:lpstr>
      <vt:lpstr>    1.2 Специфика групповых форм коррекционной работы с людьми с нарушением интеллекта   </vt:lpstr>
      <vt:lpstr>ГЛАВА II. Эмпирическое исследование атипичного поведения людей с нарушением интеллекта </vt:lpstr>
      <vt:lpstr>Испытуемые. </vt:lpstr>
      <vt:lpstr>Метод</vt:lpstr>
      <vt:lpstr>2.2. Анализ результатов исследования</vt:lpstr>
      <vt:lpstr> Основными направлениями психологической коррекции эмоциональных нарушений являются: </vt:lpstr>
      <vt:lpstr>Глава 3. Групповые формы психологической коррекции людей с нарушениями интеллекта</vt:lpstr>
      <vt:lpstr>Итог: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PC</cp:lastModifiedBy>
  <cp:revision>25</cp:revision>
  <dcterms:created xsi:type="dcterms:W3CDTF">2019-04-13T07:39:31Z</dcterms:created>
  <dcterms:modified xsi:type="dcterms:W3CDTF">2020-10-29T16:57:30Z</dcterms:modified>
</cp:coreProperties>
</file>