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9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1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7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0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9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7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26B5-8016-4E49-8A0A-F6CD04B488AF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DBCE-784A-4E9D-81E0-DB2A5BC5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9969" y="138317"/>
            <a:ext cx="9144000" cy="20435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10 базовых навыков оказания первой </a:t>
            </a:r>
            <a:r>
              <a:rPr lang="ru-RU" b="1" dirty="0" smtClean="0">
                <a:solidFill>
                  <a:srgbClr val="C00000"/>
                </a:solidFill>
              </a:rPr>
              <a:t>помощи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39" y="2525917"/>
            <a:ext cx="8646060" cy="43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6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462" y="-271605"/>
            <a:ext cx="4324538" cy="5114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4113" y="111175"/>
            <a:ext cx="4412810" cy="7484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Приём </a:t>
            </a:r>
            <a:r>
              <a:rPr lang="ru-RU" b="1" dirty="0" err="1" smtClean="0">
                <a:solidFill>
                  <a:srgbClr val="C00000"/>
                </a:solidFill>
              </a:rPr>
              <a:t>Геймлиха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4" y="1023042"/>
            <a:ext cx="8383509" cy="566746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 попадании пищи или инородных тел в трахею, она закупоривается (полностью или частично) — человек задыхается.</a:t>
            </a:r>
          </a:p>
          <a:p>
            <a:endParaRPr lang="ru-RU" dirty="0" smtClean="0"/>
          </a:p>
          <a:p>
            <a:r>
              <a:rPr lang="ru-RU" dirty="0" smtClean="0"/>
              <a:t>Признаки закупоривания дыхательных путей:</a:t>
            </a:r>
          </a:p>
          <a:p>
            <a:endParaRPr lang="ru-RU" dirty="0" smtClean="0"/>
          </a:p>
          <a:p>
            <a:r>
              <a:rPr lang="ru-RU" dirty="0" smtClean="0"/>
              <a:t>Отсутствие полноценного дыхания. Если дыхательное горло закупорено не полностью, человек кашляет; если полностью — держится за горло.</a:t>
            </a:r>
          </a:p>
          <a:p>
            <a:r>
              <a:rPr lang="ru-RU" dirty="0" smtClean="0"/>
              <a:t>Неспособность говорить.</a:t>
            </a:r>
          </a:p>
          <a:p>
            <a:r>
              <a:rPr lang="ru-RU" dirty="0" smtClean="0"/>
              <a:t>Посинение кожи лица, набухание сосудов шеи.</a:t>
            </a:r>
          </a:p>
          <a:p>
            <a:r>
              <a:rPr lang="ru-RU" dirty="0" smtClean="0"/>
              <a:t>Очистку дыхательных путей чаще всего проводят по методу </a:t>
            </a:r>
            <a:r>
              <a:rPr lang="ru-RU" dirty="0" err="1" smtClean="0"/>
              <a:t>Геймлиха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Встаньте позади пострадавшего.</a:t>
            </a:r>
          </a:p>
          <a:p>
            <a:r>
              <a:rPr lang="ru-RU" dirty="0" smtClean="0"/>
              <a:t>Обхватите его руками, сцепив их в замок, чуть выше пупка, под рёберной дугой.</a:t>
            </a:r>
          </a:p>
          <a:p>
            <a:r>
              <a:rPr lang="ru-RU" dirty="0" smtClean="0"/>
              <a:t>Сильно надавите на живот пострадавшего, резко сгибая руки в локтях.</a:t>
            </a:r>
          </a:p>
          <a:p>
            <a:r>
              <a:rPr lang="ru-RU" dirty="0" smtClean="0"/>
              <a:t>Не сдавливайте грудь пострадавшего, за исключением беременных женщин, которым надавливания осуществляются в нижнем отделе грудной клетки.</a:t>
            </a:r>
          </a:p>
          <a:p>
            <a:endParaRPr lang="ru-RU" dirty="0" smtClean="0"/>
          </a:p>
          <a:p>
            <a:r>
              <a:rPr lang="ru-RU" dirty="0" smtClean="0"/>
              <a:t>Повторите приём несколько раз, пока дыхательные пути не освободятся.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58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74" y="425513"/>
            <a:ext cx="8224319" cy="627857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Если пострадавший потерял сознание и упал, положите его на спину, сядьте ему на бёдра и обеими руками надавите на рёберные дуги.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Для удаления инородных тел из дыхательных путей ребёнка необходимо повернуть его на живот и похлопать 2–3 раза между лопатками. Будьте очень осторожны. Даже если малыш быстро откашлялся, обратитесь к врачу для медицинского осмотра.</a:t>
            </a:r>
            <a:endParaRPr lang="ru-RU" sz="3200" dirty="0"/>
          </a:p>
        </p:txBody>
      </p:sp>
      <p:pic>
        <p:nvPicPr>
          <p:cNvPr id="4098" name="Picture 2" descr="https://avatars.mds.yandex.net/get-snippets_images/934335/444cdef772024af1cb642661145eddb7/414x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93" y="1375833"/>
            <a:ext cx="3700062" cy="43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2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263" y="173078"/>
            <a:ext cx="4204580" cy="6579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Кровотечение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77" y="1176950"/>
            <a:ext cx="11371153" cy="54682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Остановка кровотечения — это меры, направленные на остановку потери крови. При оказании первой помощи речь идёт об остановке наружного кровотечения. В зависимости от типа сосуда выделяют капиллярное, венозное и артериальное кровотечения.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Остановка капиллярного кровотечения осуществляется путём наложения асептической повязки, а также, если ранены руки или ноги, поднятием конечностей выше уровня туловища.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 венозном кровотечении накладывается давящая повязка. Для этого выполняется тампонада раны: на рану накладывается марля, поверх неё укладывается несколько слоёв ваты (если нет ваты — чистое полотенце), туго бинтуется. Сдавленные такой повязкой вены быстро </a:t>
            </a:r>
            <a:r>
              <a:rPr lang="ru-RU" dirty="0" err="1"/>
              <a:t>тромбируются</a:t>
            </a:r>
            <a:r>
              <a:rPr lang="ru-RU" dirty="0"/>
              <a:t>, и кровотечение прекращается. Если давящая повязка промокает, сильно надавите на неё ладонью.</a:t>
            </a:r>
          </a:p>
        </p:txBody>
      </p:sp>
    </p:spTree>
    <p:extLst>
      <p:ext uri="{BB962C8B-B14F-4D97-AF65-F5344CB8AC3E}">
        <p14:creationId xmlns:p14="http://schemas.microsoft.com/office/powerpoint/2010/main" val="179212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414"/>
            <a:ext cx="4231741" cy="35007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Чтобы остановить артериальное кровотечение, артерию необходимо пережать.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032" y="3775294"/>
            <a:ext cx="11503936" cy="29604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Техника пережатия артерии: сильно прижмите артерию пальцами или кулаком к подлежащим костным образованиям.</a:t>
            </a:r>
          </a:p>
          <a:p>
            <a:r>
              <a:rPr lang="ru-RU" dirty="0" smtClean="0"/>
              <a:t>Артерии легкодоступны для пальпации, поэтому данный способ весьма эффективен. Однако он требует от лица, оказывающего первую помощь, физической силы.</a:t>
            </a:r>
          </a:p>
          <a:p>
            <a:r>
              <a:rPr lang="ru-RU" dirty="0" smtClean="0"/>
              <a:t>Если кровотечение не остановилось после наложения тугой повязки и прижатия артерии, примените жгут. Помните, что это крайняя мера, когда другие способы не помогают.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65" y="-1"/>
            <a:ext cx="7321236" cy="377529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62205" y="3292791"/>
            <a:ext cx="2878130" cy="382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>Точки прижатия артерий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4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56" y="147843"/>
            <a:ext cx="6402308" cy="26496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Техника наложения кровоостанавливающего жгута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06" y="3156077"/>
            <a:ext cx="11487338" cy="34735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Наложите </a:t>
            </a:r>
            <a:r>
              <a:rPr lang="ru-RU" dirty="0"/>
              <a:t>жгут на одежду или мягкую подкладку чуть выше раны.</a:t>
            </a:r>
          </a:p>
          <a:p>
            <a:pPr algn="just"/>
            <a:r>
              <a:rPr lang="ru-RU" dirty="0"/>
              <a:t>Затяните жгут и проверьте пульсацию сосудов: кровотечение должно прекратиться, а кожа ниже жгута — побледнеть.</a:t>
            </a:r>
          </a:p>
          <a:p>
            <a:pPr algn="just"/>
            <a:r>
              <a:rPr lang="ru-RU" dirty="0"/>
              <a:t>Наложите повязку на рану.</a:t>
            </a:r>
          </a:p>
          <a:p>
            <a:pPr algn="just"/>
            <a:r>
              <a:rPr lang="ru-RU" dirty="0"/>
              <a:t>Запишите точное время, когда наложен жгут.</a:t>
            </a:r>
          </a:p>
          <a:p>
            <a:pPr algn="just"/>
            <a:r>
              <a:rPr lang="ru-RU" dirty="0"/>
              <a:t>Жгут на конечности можно накладывать максимум на 1 час. По его истечении жгут необходимо ослабить на 10–15 минут. При необходимости можно затянуть вновь, но не более чем на 20 минут.</a:t>
            </a:r>
          </a:p>
          <a:p>
            <a:endParaRPr lang="ru-RU" dirty="0"/>
          </a:p>
        </p:txBody>
      </p:sp>
      <p:pic>
        <p:nvPicPr>
          <p:cNvPr id="6146" name="Picture 2" descr="https://avatars.mds.yandex.net/get-snippets_images/1368626/59f87b95de9814f6de470893b3a9ce7f/414x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27" y="-1"/>
            <a:ext cx="5034073" cy="31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5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524" y="88271"/>
            <a:ext cx="3516517" cy="7665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Переломы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15" y="943100"/>
            <a:ext cx="8455937" cy="5911913"/>
          </a:xfrm>
        </p:spPr>
        <p:txBody>
          <a:bodyPr>
            <a:normAutofit fontScale="62500" lnSpcReduction="20000"/>
          </a:bodyPr>
          <a:lstStyle/>
          <a:p>
            <a:pPr marL="0" indent="180975"/>
            <a:r>
              <a:rPr lang="ru-RU" dirty="0" smtClean="0"/>
              <a:t>Перелом — нарушение целостности кости. Перелом сопровождается сильной болью, иногда — обмороком или шоком, кровотечением. Различают открытые и закрытые переломы. Первый сопровождается ранением мягких тканей, в ране иногда заметны обломки кости.</a:t>
            </a:r>
          </a:p>
          <a:p>
            <a:pPr marL="0" indent="180975"/>
            <a:endParaRPr lang="ru-RU" dirty="0" smtClean="0"/>
          </a:p>
          <a:p>
            <a:pPr marL="0" indent="180975">
              <a:buNone/>
            </a:pPr>
            <a:r>
              <a:rPr lang="ru-RU" dirty="0" smtClean="0"/>
              <a:t>1. Техника оказания первой помощи при переломе</a:t>
            </a:r>
          </a:p>
          <a:p>
            <a:pPr marL="0" indent="180975">
              <a:buNone/>
            </a:pPr>
            <a:r>
              <a:rPr lang="ru-RU" dirty="0" smtClean="0"/>
              <a:t>2. Оцените тяжесть состояния пострадавшего, определите локализацию перелома.</a:t>
            </a:r>
          </a:p>
          <a:p>
            <a:pPr marL="0" indent="180975">
              <a:buNone/>
            </a:pPr>
            <a:r>
              <a:rPr lang="ru-RU" dirty="0" smtClean="0"/>
              <a:t>3. При наличии кровотечения остановите его.</a:t>
            </a:r>
          </a:p>
          <a:p>
            <a:pPr marL="0" indent="180975">
              <a:buNone/>
            </a:pPr>
            <a:r>
              <a:rPr lang="ru-RU" dirty="0" smtClean="0"/>
              <a:t>4. Определите, возможно ли перемещение пострадавшего до прибытия специалистов.</a:t>
            </a:r>
          </a:p>
          <a:p>
            <a:pPr marL="0" indent="180975">
              <a:buNone/>
            </a:pPr>
            <a:r>
              <a:rPr lang="ru-RU" i="1" dirty="0" smtClean="0"/>
              <a:t>Не переносите пострадавшего и не меняйте его положения при травмах позвоночника!</a:t>
            </a:r>
          </a:p>
          <a:p>
            <a:pPr marL="0" indent="180975">
              <a:buNone/>
            </a:pPr>
            <a:endParaRPr lang="ru-RU" i="1" dirty="0" smtClean="0"/>
          </a:p>
          <a:p>
            <a:pPr marL="0" indent="180975">
              <a:buNone/>
            </a:pPr>
            <a:r>
              <a:rPr lang="ru-RU" dirty="0" smtClean="0"/>
              <a:t>5. Обеспечьте неподвижность кости в области перелома — проведите иммобилизацию. Для этого необходимо обездвижить суставы, расположенные выше и ниже перелома.</a:t>
            </a:r>
          </a:p>
          <a:p>
            <a:pPr marL="0" indent="180975">
              <a:buNone/>
            </a:pPr>
            <a:r>
              <a:rPr lang="ru-RU" dirty="0" smtClean="0"/>
              <a:t>6. Наложите шину. В качестве шины можно использовать плоские палки, доски, линейки, прутья и прочее. Шину необходимо плотно, но не туго зафиксировать бинтами или пластырем.</a:t>
            </a:r>
          </a:p>
          <a:p>
            <a:pPr marL="0" indent="180975">
              <a:buNone/>
            </a:pPr>
            <a:r>
              <a:rPr lang="ru-RU" i="1" dirty="0" smtClean="0"/>
              <a:t>При закрытом переломе иммобилизация производится поверх одежды. При открытом переломе нельзя прикладывать шину к местам, где кость выступает наружу.</a:t>
            </a:r>
            <a:endParaRPr lang="ru-RU" i="1" dirty="0"/>
          </a:p>
        </p:txBody>
      </p:sp>
      <p:pic>
        <p:nvPicPr>
          <p:cNvPr id="7170" name="Picture 2" descr="https://avatars.mds.yandex.net/get-snippets_images/1385699/6c14cc320246d1455dd028ae2dac4893/414x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81" y="0"/>
            <a:ext cx="3576819" cy="37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1973" y="87410"/>
            <a:ext cx="1841626" cy="68507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Ожоги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32" y="932508"/>
            <a:ext cx="7469108" cy="576705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Ожог — это повреждение тканей организма под действием высоких температур или химических веществ. Ожоги различаются по степеням, а также по типам повреждения. По последнему основанию выделяют ожоги: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термические (пламя, горячая жидкость, пар, раскалённые предметы);</a:t>
            </a:r>
          </a:p>
          <a:p>
            <a:pPr algn="just"/>
            <a:r>
              <a:rPr lang="ru-RU" dirty="0" smtClean="0"/>
              <a:t>химические (щёлочи, кислоты);</a:t>
            </a:r>
          </a:p>
          <a:p>
            <a:pPr algn="just"/>
            <a:r>
              <a:rPr lang="ru-RU" dirty="0" smtClean="0"/>
              <a:t>электрические;</a:t>
            </a:r>
          </a:p>
          <a:p>
            <a:pPr algn="just"/>
            <a:r>
              <a:rPr lang="ru-RU" dirty="0" smtClean="0"/>
              <a:t>лучевые (световое и ионизирующее излучение);</a:t>
            </a:r>
          </a:p>
          <a:p>
            <a:pPr algn="just"/>
            <a:r>
              <a:rPr lang="ru-RU" dirty="0" smtClean="0"/>
              <a:t>комбинированные.</a:t>
            </a:r>
          </a:p>
          <a:p>
            <a:pPr algn="just"/>
            <a:r>
              <a:rPr lang="ru-RU" dirty="0" smtClean="0"/>
              <a:t>При ожогах первым делом необходимо устранить действие поражающего фактора (огня, электрического тока, кипятка и так далее).</a:t>
            </a:r>
          </a:p>
          <a:p>
            <a:pPr algn="just"/>
            <a:r>
              <a:rPr lang="ru-RU" dirty="0" smtClean="0"/>
              <a:t>Затем, при термических ожогах, поражённый участок следует освободить от одежды (аккуратно, не отдирая, а обрезая вокруг раны прилипшую ткань) и в целях дезинфекции и обезболивания оросить его </a:t>
            </a:r>
            <a:r>
              <a:rPr lang="ru-RU" dirty="0" err="1" smtClean="0"/>
              <a:t>водоспиртовым</a:t>
            </a:r>
            <a:r>
              <a:rPr lang="ru-RU" dirty="0" smtClean="0"/>
              <a:t> раствором (1/1) или водкой.</a:t>
            </a:r>
          </a:p>
          <a:p>
            <a:pPr algn="just"/>
            <a:r>
              <a:rPr lang="ru-RU" i="1" dirty="0" smtClean="0"/>
              <a:t>Не используйте масляные мази и жирные кремы — жиры и масла не уменьшают боль, не дезинфицируют ожог и не способствуют заживлению.</a:t>
            </a:r>
          </a:p>
          <a:p>
            <a:pPr algn="just"/>
            <a:r>
              <a:rPr lang="ru-RU" dirty="0" smtClean="0"/>
              <a:t>После оросите рану холодной водой, наложите стерильную повязку и приложите холод. Кроме того, дайте пострадавшему тёплой подсоленной воды.</a:t>
            </a:r>
          </a:p>
          <a:p>
            <a:pPr algn="just"/>
            <a:r>
              <a:rPr lang="ru-RU" dirty="0" smtClean="0"/>
              <a:t>Для ускорения заживления лёгких ожогов используйте спреи с </a:t>
            </a:r>
            <a:r>
              <a:rPr lang="ru-RU" dirty="0" err="1" smtClean="0"/>
              <a:t>декспантенолом</a:t>
            </a:r>
            <a:r>
              <a:rPr lang="ru-RU" dirty="0" smtClean="0"/>
              <a:t>. Если ожог занимает площадь больше одной ладони, обязательно обратитесь к врачу.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9942" y="6488668"/>
            <a:ext cx="447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999999"/>
                </a:solidFill>
                <a:effectLst/>
                <a:latin typeface="Helvetica Neue"/>
              </a:rPr>
              <a:t>Градация ожогов по глубине поражения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04" y="589968"/>
            <a:ext cx="4442496" cy="51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113" y="129735"/>
            <a:ext cx="2710758" cy="72129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Обморок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871" y="932506"/>
            <a:ext cx="11217243" cy="576705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Обморок — это внезапная потеря сознания, обусловленная временным нарушением мозгового кровотока. Иными словами, это сигнал мозга о том, что ему не хватает кислорода.</a:t>
            </a:r>
          </a:p>
          <a:p>
            <a:pPr marL="0" indent="0" algn="just">
              <a:buNone/>
            </a:pPr>
            <a:r>
              <a:rPr lang="ru-RU" dirty="0" smtClean="0"/>
              <a:t>Важно отличать обычный и эпилептический обморок. Первому, как правило, предшествуют тошнота и головокружение.</a:t>
            </a:r>
          </a:p>
          <a:p>
            <a:pPr marL="0" indent="0" algn="just">
              <a:buNone/>
            </a:pPr>
            <a:r>
              <a:rPr lang="ru-RU" dirty="0" smtClean="0"/>
              <a:t>Предобморочное состояние характеризуется тем, что человек закатывает глаза, покрывается холодным потом, у него слабеет пульс, холодеют конечности.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Типичные ситуации наступления обморока:</a:t>
            </a:r>
          </a:p>
          <a:p>
            <a:pPr algn="just"/>
            <a:r>
              <a:rPr lang="ru-RU" dirty="0" smtClean="0"/>
              <a:t>испуг,</a:t>
            </a:r>
          </a:p>
          <a:p>
            <a:pPr algn="just"/>
            <a:r>
              <a:rPr lang="ru-RU" dirty="0" smtClean="0"/>
              <a:t>волнение,</a:t>
            </a:r>
          </a:p>
          <a:p>
            <a:pPr algn="just"/>
            <a:r>
              <a:rPr lang="ru-RU" dirty="0" smtClean="0"/>
              <a:t>духота и другие.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Если человек упал в обморок, придайте ему удобное горизонтальное положение и обеспечьте приток свежего воздуха (расстегните одежду, ослабьте ремень, откройте окна и двери). Брызните на лицо пострадавшего холодной водой, похлопайте его по щекам. При наличии под рукой аптечки дайте понюхать ватный тампон, смоченный нашатырным спиртом.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i="1" dirty="0" smtClean="0"/>
              <a:t>Если сознание не возвращается 3–5 минут, немедленно вызывайте скорую.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Когда пострадавший придёт в себя, дайте ему крепкого чая или кофе.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6890" cy="697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Утопление и солнечный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" y="2573537"/>
            <a:ext cx="11338560" cy="420445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Первая </a:t>
            </a:r>
            <a:r>
              <a:rPr lang="ru-RU" dirty="0">
                <a:solidFill>
                  <a:srgbClr val="0070C0"/>
                </a:solidFill>
              </a:rPr>
              <a:t>помощь при утоплении</a:t>
            </a:r>
          </a:p>
          <a:p>
            <a:pPr marL="0" indent="0" algn="just">
              <a:buNone/>
            </a:pPr>
            <a:r>
              <a:rPr lang="ru-RU" dirty="0" smtClean="0"/>
              <a:t>1. Извлеките </a:t>
            </a:r>
            <a:r>
              <a:rPr lang="ru-RU" dirty="0"/>
              <a:t>пострадавшего из воды.</a:t>
            </a:r>
          </a:p>
          <a:p>
            <a:pPr marL="0" indent="0" algn="just">
              <a:buNone/>
            </a:pPr>
            <a:r>
              <a:rPr lang="ru-RU" dirty="0"/>
              <a:t>Тонущий человек хватается за всё, что попадётся под руку. Будьте осторожны: подплывайте к нему сзади, держите за волосы или подмышки, держа лицо над поверхностью воды.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2. Положите </a:t>
            </a:r>
            <a:r>
              <a:rPr lang="ru-RU" dirty="0"/>
              <a:t>пострадавшего животом на колено, чтобы голова была внизу.</a:t>
            </a:r>
          </a:p>
          <a:p>
            <a:pPr marL="0" indent="0" algn="just">
              <a:buNone/>
            </a:pPr>
            <a:r>
              <a:rPr lang="ru-RU" dirty="0" smtClean="0"/>
              <a:t>3. Очистите </a:t>
            </a:r>
            <a:r>
              <a:rPr lang="ru-RU" dirty="0"/>
              <a:t>ротовую полость от инородных тел (слизь, рвотные массы, водоросли).</a:t>
            </a:r>
          </a:p>
          <a:p>
            <a:pPr marL="0" indent="0" algn="just">
              <a:buNone/>
            </a:pPr>
            <a:r>
              <a:rPr lang="ru-RU" dirty="0" smtClean="0"/>
              <a:t>4. Проверьте </a:t>
            </a:r>
            <a:r>
              <a:rPr lang="ru-RU" dirty="0"/>
              <a:t>наличие признаков жизни.</a:t>
            </a:r>
          </a:p>
          <a:p>
            <a:pPr marL="0" indent="0" algn="just">
              <a:buNone/>
            </a:pPr>
            <a:r>
              <a:rPr lang="ru-RU" dirty="0" smtClean="0"/>
              <a:t>5. При </a:t>
            </a:r>
            <a:r>
              <a:rPr lang="ru-RU" dirty="0"/>
              <a:t>отсутствии пульса и дыхания немедленно приступайте к ИВЛ и непрямому массажу сердца.</a:t>
            </a:r>
          </a:p>
          <a:p>
            <a:pPr marL="0" indent="0" algn="just">
              <a:buNone/>
            </a:pPr>
            <a:r>
              <a:rPr lang="ru-RU" dirty="0" smtClean="0"/>
              <a:t>6. После </a:t>
            </a:r>
            <a:r>
              <a:rPr lang="ru-RU" dirty="0"/>
              <a:t>восстановления дыхания и сердечной деятельности положите пострадавшего набок, укройте его и обеспечивайте комфорт до прибытия медиков.</a:t>
            </a:r>
          </a:p>
        </p:txBody>
      </p:sp>
      <p:pic>
        <p:nvPicPr>
          <p:cNvPr id="1026" name="Picture 2" descr="https://avatars.mds.yandex.net/get-snippets_images/1385699/178c185388a831b2e98a6f447c402af6/414x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81" y="0"/>
            <a:ext cx="5168820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839" y="1062990"/>
            <a:ext cx="6405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Утопление</a:t>
            </a:r>
            <a:r>
              <a:rPr lang="ru-RU" sz="2400" dirty="0">
                <a:solidFill>
                  <a:srgbClr val="0070C0"/>
                </a:solidFill>
              </a:rPr>
              <a:t> — это проникновение воды в лёгкие и дыхательные пути, которое может привести к смерти.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" y="1825624"/>
            <a:ext cx="10919460" cy="479234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Симптомы:</a:t>
            </a:r>
          </a:p>
          <a:p>
            <a:r>
              <a:rPr lang="ru-RU" dirty="0" smtClean="0"/>
              <a:t>головная </a:t>
            </a:r>
            <a:r>
              <a:rPr lang="ru-RU" dirty="0"/>
              <a:t>боль,</a:t>
            </a:r>
          </a:p>
          <a:p>
            <a:r>
              <a:rPr lang="ru-RU" dirty="0"/>
              <a:t>слабость,</a:t>
            </a:r>
          </a:p>
          <a:p>
            <a:r>
              <a:rPr lang="ru-RU" dirty="0"/>
              <a:t>шум в ушах,</a:t>
            </a:r>
          </a:p>
          <a:p>
            <a:r>
              <a:rPr lang="ru-RU" dirty="0"/>
              <a:t>тошнота,</a:t>
            </a:r>
          </a:p>
          <a:p>
            <a:r>
              <a:rPr lang="ru-RU" dirty="0"/>
              <a:t>рвота.</a:t>
            </a:r>
          </a:p>
          <a:p>
            <a:pPr marL="0" indent="0" algn="just">
              <a:buNone/>
            </a:pPr>
            <a:r>
              <a:rPr lang="ru-RU" dirty="0"/>
              <a:t>Если пострадавший по-прежнему остаётся на солнце, у него поднимается температура, появляется одышка, иногда он даже теряет сознание.</a:t>
            </a:r>
          </a:p>
          <a:p>
            <a:pPr marL="0" indent="0" algn="just">
              <a:buNone/>
            </a:pPr>
            <a:r>
              <a:rPr lang="ru-RU" dirty="0" smtClean="0"/>
              <a:t>Поэтому </a:t>
            </a:r>
            <a:r>
              <a:rPr lang="ru-RU" dirty="0"/>
              <a:t>при оказании первой помощи прежде всего необходимо перенести пострадавшего в прохладное проветриваемое место. Затем освободите его от одежды, ослабьте ремень, разуйте. Положите ему на голову и шею холодное мокрое полотенце. Дайте понюхать нашатырный спирт. При необходимости сделайте искусственное дыхание.</a:t>
            </a:r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солнечном ударе пострадавшего необходимо обильно поить прохладной, слегка подсоленной водой (пить часто, но маленькими глотками).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340" y="502185"/>
            <a:ext cx="6069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летний период опасность представляют также </a:t>
            </a:r>
            <a:r>
              <a:rPr lang="ru-RU" sz="2000" dirty="0">
                <a:solidFill>
                  <a:srgbClr val="C00000"/>
                </a:solidFill>
              </a:rPr>
              <a:t>солнечные удары.</a:t>
            </a:r>
            <a:r>
              <a:rPr lang="ru-RU" sz="2000" dirty="0"/>
              <a:t> Солнечный удар — это расстройство работы головного мозга, вызванное длительным пребыванием на солнце.</a:t>
            </a:r>
            <a:endParaRPr lang="ru-RU" sz="2000" dirty="0"/>
          </a:p>
        </p:txBody>
      </p:sp>
      <p:pic>
        <p:nvPicPr>
          <p:cNvPr id="2050" name="Picture 2" descr="https://avatars.mds.yandex.net/get-snippets_images/1368626/94863ddfdbade7a96d8258911df82491/414x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52" y="0"/>
            <a:ext cx="5682148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6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29" y="0"/>
            <a:ext cx="8804171" cy="4897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7829" y="4372824"/>
            <a:ext cx="3567066" cy="52510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Точки прижатия артерий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665" y="4897925"/>
            <a:ext cx="10515600" cy="1786032"/>
          </a:xfrm>
        </p:spPr>
        <p:txBody>
          <a:bodyPr/>
          <a:lstStyle/>
          <a:p>
            <a:pPr algn="just"/>
            <a:r>
              <a:rPr lang="ru-RU" dirty="0"/>
              <a:t>Первая помощь — это комплекс срочных мер, направленных на спасение жизни человека. Несчастный случай, резкий приступ заболевания, отравление — в этих и других чрезвычайных ситуациях необходима грамотная первая помощь.</a:t>
            </a:r>
          </a:p>
        </p:txBody>
      </p:sp>
    </p:spTree>
    <p:extLst>
      <p:ext uri="{BB962C8B-B14F-4D97-AF65-F5344CB8AC3E}">
        <p14:creationId xmlns:p14="http://schemas.microsoft.com/office/powerpoint/2010/main" val="155598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0"/>
            <a:ext cx="4739640" cy="130365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Переохлаждение и </a:t>
            </a:r>
            <a:r>
              <a:rPr lang="ru-RU" b="1" dirty="0" smtClean="0">
                <a:solidFill>
                  <a:srgbClr val="C00000"/>
                </a:solidFill>
              </a:rPr>
              <a:t>обморожение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3440430"/>
            <a:ext cx="10942320" cy="32461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Первая помощь при гипотермии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Заведите (занесите) пострадавшего в тёплое помещение или укутайте тёплой одеждой.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Не растирайте пострадавшего, дайте телу постепенно согреться самостоятельно.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Дайте пострадавшему тёплое питьё и еду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Не используйте алкоголь!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avatars.mds.yandex.net/get-snippets_images/934335/34b61c2dd94616426ae49c151188d7ec/414x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72" y="-34290"/>
            <a:ext cx="5288728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480" y="124140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/>
              <a:t>Переохлаждение (гипотермия) — это понижение температуры тела человека ниже нормы, необходимой для поддержания нормального обмена веществ.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674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70" y="331470"/>
            <a:ext cx="10908030" cy="62865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Переохлаждение нередко сопровождается обморожением, то есть повреждением и омертвением тканей организма под воздействием низких температур. Особенно часто встречается обморожение пальцев рук и ног, носа и ушей — частей тела с пониженным кровоснабжением.</a:t>
            </a:r>
          </a:p>
          <a:p>
            <a:pPr marL="0" indent="0" algn="just">
              <a:buNone/>
            </a:pPr>
            <a:r>
              <a:rPr lang="ru-RU" dirty="0" smtClean="0"/>
              <a:t>Причины </a:t>
            </a:r>
            <a:r>
              <a:rPr lang="ru-RU" dirty="0"/>
              <a:t>обморожения — высокая влажность, мороз, ветер, неподвижное положение. Усугубляет состояние пострадавшего, как правило, алкогольное опьянение.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Симптомы</a:t>
            </a:r>
            <a:r>
              <a:rPr lang="ru-RU" dirty="0"/>
              <a:t>:</a:t>
            </a:r>
          </a:p>
          <a:p>
            <a:pPr algn="just"/>
            <a:r>
              <a:rPr lang="ru-RU" dirty="0" smtClean="0"/>
              <a:t>чувство </a:t>
            </a:r>
            <a:r>
              <a:rPr lang="ru-RU" dirty="0"/>
              <a:t>холода;</a:t>
            </a:r>
          </a:p>
          <a:p>
            <a:pPr algn="just"/>
            <a:r>
              <a:rPr lang="ru-RU" dirty="0"/>
              <a:t>покалывание в обмораживаемой части тела;</a:t>
            </a:r>
          </a:p>
          <a:p>
            <a:pPr algn="just"/>
            <a:r>
              <a:rPr lang="ru-RU" dirty="0"/>
              <a:t>затем — онемение и потеря чувствительности.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	Первая </a:t>
            </a:r>
            <a:r>
              <a:rPr lang="ru-RU" dirty="0">
                <a:solidFill>
                  <a:srgbClr val="0070C0"/>
                </a:solidFill>
              </a:rPr>
              <a:t>помощь при обморожении</a:t>
            </a:r>
          </a:p>
          <a:p>
            <a:pPr algn="just"/>
            <a:r>
              <a:rPr lang="ru-RU" dirty="0"/>
              <a:t>Поместите пострадавшего в тепло.</a:t>
            </a:r>
          </a:p>
          <a:p>
            <a:pPr algn="just"/>
            <a:r>
              <a:rPr lang="ru-RU" dirty="0"/>
              <a:t>Снимите с него промёрзшую или мокрую одежду.</a:t>
            </a:r>
          </a:p>
          <a:p>
            <a:pPr algn="just"/>
            <a:r>
              <a:rPr lang="ru-RU" dirty="0"/>
              <a:t>Не растирайте пострадавшего снегом или тканью — так вы только травмируете кожу.</a:t>
            </a:r>
          </a:p>
          <a:p>
            <a:pPr algn="just"/>
            <a:r>
              <a:rPr lang="ru-RU" dirty="0"/>
              <a:t>Укутайте обмороженный участок тела.</a:t>
            </a:r>
          </a:p>
          <a:p>
            <a:pPr algn="just"/>
            <a:r>
              <a:rPr lang="ru-RU" dirty="0"/>
              <a:t>Дайте пострадавшему горячее сладкое питьё или горячую пищу.</a:t>
            </a:r>
          </a:p>
        </p:txBody>
      </p:sp>
      <p:pic>
        <p:nvPicPr>
          <p:cNvPr id="4098" name="Picture 2" descr="https://avatars.mds.yandex.net/get-snippets_images/1381603/b5f0e4d5d29dfb743ff41bfb1f62ed23/414x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49" y="2049779"/>
            <a:ext cx="575265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5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083" y="-12154"/>
            <a:ext cx="3105150" cy="73215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Отравление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1897380"/>
            <a:ext cx="11529060" cy="4960620"/>
          </a:xfrm>
        </p:spPr>
        <p:txBody>
          <a:bodyPr>
            <a:normAutofit fontScale="62500" lnSpcReduction="20000"/>
          </a:bodyPr>
          <a:lstStyle/>
          <a:p>
            <a:pPr marL="1520825" indent="-355600"/>
            <a:r>
              <a:rPr lang="ru-RU" dirty="0" smtClean="0"/>
              <a:t>угарным </a:t>
            </a:r>
            <a:r>
              <a:rPr lang="ru-RU" dirty="0"/>
              <a:t>газом,</a:t>
            </a:r>
          </a:p>
          <a:p>
            <a:pPr marL="1520825" indent="-355600"/>
            <a:r>
              <a:rPr lang="ru-RU" dirty="0"/>
              <a:t>ядохимикатами,</a:t>
            </a:r>
          </a:p>
          <a:p>
            <a:pPr marL="1520825" indent="-355600"/>
            <a:r>
              <a:rPr lang="ru-RU" dirty="0"/>
              <a:t>алкоголем,</a:t>
            </a:r>
          </a:p>
          <a:p>
            <a:pPr marL="1520825" indent="-355600"/>
            <a:r>
              <a:rPr lang="ru-RU" dirty="0"/>
              <a:t>лекарствами,</a:t>
            </a:r>
          </a:p>
          <a:p>
            <a:pPr marL="1520825" indent="-355600"/>
            <a:r>
              <a:rPr lang="ru-RU" dirty="0"/>
              <a:t>пищей и другие.</a:t>
            </a:r>
          </a:p>
          <a:p>
            <a:pPr marL="0" indent="0">
              <a:buNone/>
            </a:pPr>
            <a:r>
              <a:rPr lang="ru-RU" dirty="0"/>
              <a:t>От характера отравления зависят меры оказания первой помощи. Наиболее распространены пищевые отравления, сопровождаемые тошнотой, рвотой, поносом и болями в желудке. Пострадавшему в этом случае рекомендуется принимать по 3–5 граммов активированного угля через каждые 15 минут в течение часа, пить много воды, воздержаться от приёма пищи и обязательно обратиться к врачу.</a:t>
            </a:r>
          </a:p>
          <a:p>
            <a:pPr marL="0" indent="0">
              <a:buNone/>
            </a:pPr>
            <a:r>
              <a:rPr lang="ru-RU" dirty="0" smtClean="0"/>
              <a:t>Кроме того, распространены случайное или намеренное отравление лекарственными препаратами, а также алкогольные интоксикации.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 этих случаях первая помощь состоит из следующих шагов: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Промойте </a:t>
            </a:r>
            <a:r>
              <a:rPr lang="ru-RU" dirty="0"/>
              <a:t>пострадавшему желудок. Для этого заставьте его выпить несколько стаканов подсоленной воды (на 1 л — 10 г соли и 5 г соды). После 2–3 стаканов вызовите у пострадавшего рвоту. Повторяйте эти действия, пока рвотные массы не станут «чистыми».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Промывание желудка возможно только в том случае, если пострадавший в сознании.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Растворите </a:t>
            </a:r>
            <a:r>
              <a:rPr lang="ru-RU" dirty="0"/>
              <a:t>в стакане воды 10–20 таблеток активированного угля, дайте выпить это пострадавшему.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Дождитесь приезда специалистов.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70" y="-12154"/>
            <a:ext cx="5693485" cy="30982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9560" y="7200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Отравление — это расстройство жизнедеятельности организма, возникшее из-за попадания в него яда или токсина. В зависимости от вида токсина различают отравления: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97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550"/>
            <a:ext cx="10515600" cy="591441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Согласно закону, первая помощь не является медицинской — она оказывается до прибытия медиков или доставки пострадавшего в больницу. Первую помощь может оказать любой человек, находящийся в критический момент рядом с пострадавшим. Для некоторых категорий граждан оказание первой помощи — служебная обязанность. Речь идёт о полицейских, сотрудниках ГИБДД и МЧС, военнослужащих, пожарных.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Умение оказать первую помощь — элементарный, но очень важный навык. В экстренной ситуации он может спасти чью-то жизнь. Представляем вашему вниманию </a:t>
            </a:r>
            <a:r>
              <a:rPr lang="ru-RU" dirty="0" smtClean="0">
                <a:solidFill>
                  <a:srgbClr val="C00000"/>
                </a:solidFill>
              </a:rPr>
              <a:t>10 базовых навыков оказания первой помощи.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9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164"/>
            <a:ext cx="10515600" cy="422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оказания первой помощи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9545"/>
            <a:ext cx="10515600" cy="56765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Чтобы не растеряться и грамотно оказать первую помощь, важно соблюдать следующую последовательность действий: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Убедиться, что при оказании первой помощи вам ничего не угрожает и вы не подвергаете себя опасности.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Обеспечить безопасность пострадавшему и окружающим (например, извлечь пострадавшего из горящего автомобиля).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Проверить наличие у пострадавшего признаков жизни (пульс, дыхание, реакция зрачков на свет) и сознания. Для проверки дыхания необходимо запрокинуть голову пострадавшего, наклониться к его рту и носу и попытаться услышать или почувствовать дыхание. Для обнаружения пульса необходимо приложить подушечки пальцев к сонной артерии пострадавшего. Для оценки сознания необходимо (по возможности) взять пострадавшего за плечи, аккуратно встряхнуть и задать какой-либо вопрос.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Вызвать специалистов: 112 — с мобильного телефона, с городского — 03 (скорая) или 01 (спасатели).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Оказать неотложную первую помощь. В зависимости от ситуации это может быть:</a:t>
            </a:r>
          </a:p>
          <a:p>
            <a:pPr marL="533400" indent="182563" algn="just"/>
            <a:r>
              <a:rPr lang="ru-RU" dirty="0" smtClean="0"/>
              <a:t>восстановление проходимости дыхательных путей;</a:t>
            </a:r>
          </a:p>
          <a:p>
            <a:pPr marL="533400" indent="182563" algn="just"/>
            <a:r>
              <a:rPr lang="ru-RU" dirty="0" smtClean="0"/>
              <a:t>сердечно-лёгочная реанимация;</a:t>
            </a:r>
          </a:p>
          <a:p>
            <a:pPr marL="533400" indent="182563" algn="just"/>
            <a:r>
              <a:rPr lang="ru-RU" dirty="0" smtClean="0"/>
              <a:t>остановка кровотечения и другие мероприятия.</a:t>
            </a:r>
          </a:p>
          <a:p>
            <a:pPr marL="0" indent="0" algn="just">
              <a:buNone/>
            </a:pPr>
            <a:r>
              <a:rPr lang="ru-RU" dirty="0" smtClean="0"/>
              <a:t>6.      Обеспечить пострадавшему физический и психологический комфорт, дождаться прибытия специалистов.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4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143" y="186433"/>
            <a:ext cx="5642610" cy="4949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Искусственное дыхание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246" y="941560"/>
            <a:ext cx="7868404" cy="5235403"/>
          </a:xfrm>
        </p:spPr>
        <p:txBody>
          <a:bodyPr>
            <a:normAutofit fontScale="77500" lnSpcReduction="20000"/>
          </a:bodyPr>
          <a:lstStyle/>
          <a:p>
            <a:pPr marL="0" indent="180975" algn="just">
              <a:buNone/>
            </a:pPr>
            <a:r>
              <a:rPr lang="ru-RU" dirty="0" smtClean="0"/>
              <a:t>Искусственная вентиляция лёгких (ИВЛ) — это введение воздуха (либо кислорода) в дыхательные пути человека с целью восстановления естественной вентиляции лёгких. Относится к элементарным реанимационным мероприятиям.</a:t>
            </a:r>
          </a:p>
          <a:p>
            <a:pPr marL="0" indent="180975" algn="just"/>
            <a:endParaRPr lang="ru-RU" dirty="0" smtClean="0"/>
          </a:p>
          <a:p>
            <a:pPr marL="0" indent="180975" algn="just">
              <a:buNone/>
            </a:pPr>
            <a:r>
              <a:rPr lang="ru-RU" dirty="0" smtClean="0"/>
              <a:t>Типичные ситуации, требующие ИВЛ:</a:t>
            </a:r>
          </a:p>
          <a:p>
            <a:pPr marL="0" indent="180975" algn="just"/>
            <a:r>
              <a:rPr lang="ru-RU" dirty="0" smtClean="0"/>
              <a:t>автомобильная авария;</a:t>
            </a:r>
          </a:p>
          <a:p>
            <a:pPr marL="0" indent="180975" algn="just"/>
            <a:r>
              <a:rPr lang="ru-RU" dirty="0" smtClean="0"/>
              <a:t>происшествие на воде;</a:t>
            </a:r>
          </a:p>
          <a:p>
            <a:pPr marL="0" indent="180975" algn="just"/>
            <a:r>
              <a:rPr lang="ru-RU" dirty="0" smtClean="0"/>
              <a:t>удар током и другие.</a:t>
            </a:r>
          </a:p>
          <a:p>
            <a:pPr marL="0" indent="180975" algn="just">
              <a:buNone/>
            </a:pPr>
            <a:r>
              <a:rPr lang="ru-RU" dirty="0" smtClean="0"/>
              <a:t>Существуют различные способы ИВЛ. Наиболее эффективным при оказании первой помощи неспециалистом считается искусственное дыхание рот в рот и рот в нос.</a:t>
            </a:r>
          </a:p>
          <a:p>
            <a:pPr marL="0" indent="180975" algn="just"/>
            <a:endParaRPr lang="ru-RU" dirty="0" smtClean="0"/>
          </a:p>
          <a:p>
            <a:pPr marL="0" indent="180975" algn="just">
              <a:buNone/>
            </a:pPr>
            <a:r>
              <a:rPr lang="ru-RU" dirty="0" smtClean="0"/>
              <a:t>Если при осмотре пострадавшего естественное дыхание не обнаружено, необходимо немедленно провести искусственную вентиляцию легких.</a:t>
            </a:r>
            <a:endParaRPr lang="ru-RU" dirty="0"/>
          </a:p>
        </p:txBody>
      </p:sp>
      <p:pic>
        <p:nvPicPr>
          <p:cNvPr id="1026" name="Picture 2" descr="https://avatars.mds.yandex.net/get-snippets_images/222299/1b871f694815501ad4a00b790254ac9b/414x3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/>
          <a:stretch/>
        </p:blipFill>
        <p:spPr bwMode="auto">
          <a:xfrm>
            <a:off x="8682929" y="2190939"/>
            <a:ext cx="3509727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056b/000b9e2a-a3a59a0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0" t="23564" r="16157" b="55446"/>
          <a:stretch/>
        </p:blipFill>
        <p:spPr bwMode="auto">
          <a:xfrm>
            <a:off x="8682929" y="-49794"/>
            <a:ext cx="3509072" cy="22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s05.infourok.ru/uploads/ex/056b/000b9e2a-a3a59a0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7" t="69507" r="14275" b="9503"/>
          <a:stretch/>
        </p:blipFill>
        <p:spPr bwMode="auto">
          <a:xfrm>
            <a:off x="8682928" y="4617267"/>
            <a:ext cx="3509071" cy="22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4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73" y="476030"/>
            <a:ext cx="7844074" cy="594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Техника искусственного дыхания рот в рот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5" y="1584356"/>
            <a:ext cx="8437830" cy="515392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 Обеспечьте проходимость верхних дыхательных путей. Поверните голову пострадавшего набок и пальцем удалите из полости рта слизь, кровь, инородные предметы. Проверьте носовые ходы пострадавшего, при необходимости очистите их.</a:t>
            </a:r>
          </a:p>
          <a:p>
            <a:pPr marL="0" indent="0" algn="just">
              <a:buNone/>
            </a:pPr>
            <a:r>
              <a:rPr lang="ru-RU" dirty="0" smtClean="0"/>
              <a:t>2. Запрокиньте голову пострадавшего, удерживая шею одной рукой.</a:t>
            </a:r>
          </a:p>
          <a:p>
            <a:pPr marL="0" indent="0" algn="just">
              <a:buNone/>
            </a:pPr>
            <a:r>
              <a:rPr lang="ru-RU" i="1" dirty="0" smtClean="0"/>
              <a:t>Не меняйте положение головы пострадавшего при травме позвоночника!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Положите на рот пострадавшего салфетку, платок, кусок ткани или марли, чтобы защитить себя от инфекций. Зажмите нос пострадавшего большим и указательным пальцем. Глубоко вдохните, плотно прижмитесь губами ко рту пострадавшего. Сделайте выдох в лёгкие пострадавшего.</a:t>
            </a:r>
          </a:p>
          <a:p>
            <a:pPr marL="0" indent="0" algn="just">
              <a:buNone/>
            </a:pPr>
            <a:r>
              <a:rPr lang="ru-RU" i="1" dirty="0" smtClean="0"/>
              <a:t>Первые 5–10 выдохов должны быть быстрыми (за 20–30 секунд), затем — 12–15 выдохов в минуту.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4. Следите за движением грудной клетки пострадавшего. Если грудь пострадавшего при вдохе воздуха поднимается, значит, вы всё делаете правильно.</a:t>
            </a:r>
            <a:endParaRPr lang="ru-RU" dirty="0"/>
          </a:p>
        </p:txBody>
      </p:sp>
      <p:pic>
        <p:nvPicPr>
          <p:cNvPr id="7" name="Picture 2" descr="https://avatars.mds.yandex.net/get-snippets_images/222299/1b871f694815501ad4a00b790254ac9b/414x3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/>
          <a:stretch/>
        </p:blipFill>
        <p:spPr bwMode="auto">
          <a:xfrm>
            <a:off x="8682929" y="2190939"/>
            <a:ext cx="3509727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s05.infourok.ru/uploads/ex/056b/000b9e2a-a3a59a0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0" t="23564" r="16157" b="55446"/>
          <a:stretch/>
        </p:blipFill>
        <p:spPr bwMode="auto">
          <a:xfrm>
            <a:off x="8682929" y="-49794"/>
            <a:ext cx="3509072" cy="22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ds05.infourok.ru/uploads/ex/056b/000b9e2a-a3a59a0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7" t="69507" r="14275" b="9503"/>
          <a:stretch/>
        </p:blipFill>
        <p:spPr bwMode="auto">
          <a:xfrm>
            <a:off x="8682928" y="4617267"/>
            <a:ext cx="3509071" cy="22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4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302" y="222580"/>
            <a:ext cx="644078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Непрямой массаж сердца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834" y="1548143"/>
            <a:ext cx="8419722" cy="46288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Если вместе с дыханием отсутствует пульс, необходимо сделать непрямой массаж сердца.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Непрямой (закрытый) массаж сердца, или компрессия грудной клетки, — это сжатие мышц сердца между грудиной и позвоночником в целях поддержания кровообращения человека при остановке сердца. Относится к элементарным реанимационным мероприятиям.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Внимание! Нельзя проводить закрытый массаж сердца при наличии пульса.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sosud-ok.ru/wp-content/auploads/838041/okazanie_pervoy_pomosc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5" t="720" r="27933" b="46515"/>
          <a:stretch/>
        </p:blipFill>
        <p:spPr bwMode="auto">
          <a:xfrm>
            <a:off x="9186249" y="2109457"/>
            <a:ext cx="3005751" cy="25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7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Техника непрямого массажа сердца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20" y="1131683"/>
            <a:ext cx="8155435" cy="5444607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Уложите пострадавшего на плоскую твёрдую поверхность. На кровати и других мягких поверхностях проводить компрессию грудной клетки нельзя.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Определите расположение у пострадавшего мечевидного отростка. Мечевидный отросток — это самая короткая и узкая часть грудины, её окончание.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Отмерьте 2–4 см вверх от мечевидного отростка — это точка компрессии.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Положите основание ладони на точку компрессии. При этом большой палец должен указывать либо на подбородок, либо на живот пострадавшего, в зависимости от местоположения лица, осуществляющего реанимацию. Поверх одной руки положите вторую ладонь, пальцы сложите в замок. Надавливания проводятся строго основанием ладони — ваши пальцы не должны соприкасаться с грудиной пострадавшего.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Осуществляйте ритмичные толчки грудной клетки сильно, плавно, строго вертикально, тяжестью верхней половины вашего тела. Частота — 100–110 надавливаний в минуту. При этом грудная клетка должна прогибаться на 3–4 см.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Грудным детям непрямой массаж сердца производится указательным и средним пальцем одной руки. Подросткам — ладонью одной руки.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osud-ok.ru/wp-content/auploads/838041/okazanie_pervoy_pomosc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5" t="720" r="27933" b="46515"/>
          <a:stretch/>
        </p:blipFill>
        <p:spPr bwMode="auto">
          <a:xfrm>
            <a:off x="9755918" y="1"/>
            <a:ext cx="2436082" cy="21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osud-ok.ru/wp-content/auploads/838041/okazanie_pervoy_pomosc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55430" r="65732" b="937"/>
          <a:stretch/>
        </p:blipFill>
        <p:spPr bwMode="auto">
          <a:xfrm>
            <a:off x="8599055" y="2105891"/>
            <a:ext cx="2145552" cy="18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osud-ok.ru/wp-content/auploads/838041/okazanie_pervoy_pomosc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9" t="55213" r="27684" b="1154"/>
          <a:stretch/>
        </p:blipFill>
        <p:spPr bwMode="auto">
          <a:xfrm>
            <a:off x="10003713" y="3959473"/>
            <a:ext cx="2188287" cy="18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osud-ok.ru/wp-content/auploads/838041/okazanie_pervoy_pomosc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5" t="56156" r="677" b="1155"/>
          <a:stretch/>
        </p:blipFill>
        <p:spPr bwMode="auto">
          <a:xfrm>
            <a:off x="8599055" y="5123804"/>
            <a:ext cx="1601883" cy="18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0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76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одновременно с закрытым массажем сердца проводится ИВЛ, </a:t>
            </a:r>
            <a:r>
              <a:rPr lang="ru-RU" dirty="0" smtClean="0">
                <a:solidFill>
                  <a:srgbClr val="C00000"/>
                </a:solidFill>
              </a:rPr>
              <a:t>каждые два вдоха должны чередоваться с 30 надавливаниями на грудную клетку.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170" y="3829615"/>
            <a:ext cx="10647630" cy="2347347"/>
          </a:xfrm>
        </p:spPr>
        <p:txBody>
          <a:bodyPr/>
          <a:lstStyle/>
          <a:p>
            <a:pPr algn="just"/>
            <a:r>
              <a:rPr lang="ru-RU" i="1" dirty="0" smtClean="0"/>
              <a:t>Если во время проведения реанимационных мероприятий у пострадавшего восстановилось дыхание или появился пульс, прекратите оказание первой помощи и уложите человека на бок, положив ладонь под голову. Следите за его состоянием до прибытия медиков.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2570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2194</Words>
  <Application>Microsoft Office PowerPoint</Application>
  <PresentationFormat>Широкоэкранный</PresentationFormat>
  <Paragraphs>184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Тема Office</vt:lpstr>
      <vt:lpstr>10 базовых навыков оказания первой помощи</vt:lpstr>
      <vt:lpstr>Точки прижатия артерий</vt:lpstr>
      <vt:lpstr>Презентация PowerPoint</vt:lpstr>
      <vt:lpstr>Алгоритм оказания первой помощи</vt:lpstr>
      <vt:lpstr>Искусственное дыхание</vt:lpstr>
      <vt:lpstr>Техника искусственного дыхания рот в рот</vt:lpstr>
      <vt:lpstr>Непрямой массаж сердца</vt:lpstr>
      <vt:lpstr>Техника непрямого массажа сердца</vt:lpstr>
      <vt:lpstr>Если одновременно с закрытым массажем сердца проводится ИВЛ, каждые два вдоха должны чередоваться с 30 надавливаниями на грудную клетку.</vt:lpstr>
      <vt:lpstr>Приём Геймлиха</vt:lpstr>
      <vt:lpstr>Презентация PowerPoint</vt:lpstr>
      <vt:lpstr>Кровотечение</vt:lpstr>
      <vt:lpstr>Чтобы остановить артериальное кровотечение, артерию необходимо пережать.</vt:lpstr>
      <vt:lpstr>Техника наложения кровоостанавливающего жгута</vt:lpstr>
      <vt:lpstr>Переломы</vt:lpstr>
      <vt:lpstr>Ожоги</vt:lpstr>
      <vt:lpstr>Обморок</vt:lpstr>
      <vt:lpstr>Утопление и солнечный удар</vt:lpstr>
      <vt:lpstr>Презентация PowerPoint</vt:lpstr>
      <vt:lpstr>Переохлаждение и обморожение</vt:lpstr>
      <vt:lpstr>Презентация PowerPoint</vt:lpstr>
      <vt:lpstr>Отравление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базовых навыков оказания первой помощи</dc:title>
  <dc:creator>Сковородкин Андрей Михайлович</dc:creator>
  <cp:lastModifiedBy>Сковородкин Андрей Михайлович</cp:lastModifiedBy>
  <cp:revision>11</cp:revision>
  <dcterms:created xsi:type="dcterms:W3CDTF">2020-10-15T13:57:07Z</dcterms:created>
  <dcterms:modified xsi:type="dcterms:W3CDTF">2020-10-16T07:38:40Z</dcterms:modified>
</cp:coreProperties>
</file>